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4"/>
  </p:notesMasterIdLst>
  <p:handoutMasterIdLst>
    <p:handoutMasterId r:id="rId105"/>
  </p:handoutMasterIdLst>
  <p:sldIdLst>
    <p:sldId id="328" r:id="rId2"/>
    <p:sldId id="327" r:id="rId3"/>
    <p:sldId id="396" r:id="rId4"/>
    <p:sldId id="401" r:id="rId5"/>
    <p:sldId id="397" r:id="rId6"/>
    <p:sldId id="659" r:id="rId7"/>
    <p:sldId id="660" r:id="rId8"/>
    <p:sldId id="757" r:id="rId9"/>
    <p:sldId id="662" r:id="rId10"/>
    <p:sldId id="663" r:id="rId11"/>
    <p:sldId id="664" r:id="rId12"/>
    <p:sldId id="665" r:id="rId13"/>
    <p:sldId id="666" r:id="rId14"/>
    <p:sldId id="667" r:id="rId15"/>
    <p:sldId id="668" r:id="rId16"/>
    <p:sldId id="669" r:id="rId17"/>
    <p:sldId id="670" r:id="rId18"/>
    <p:sldId id="671" r:id="rId19"/>
    <p:sldId id="672" r:id="rId20"/>
    <p:sldId id="673" r:id="rId21"/>
    <p:sldId id="674" r:id="rId22"/>
    <p:sldId id="675" r:id="rId23"/>
    <p:sldId id="676" r:id="rId24"/>
    <p:sldId id="677" r:id="rId25"/>
    <p:sldId id="678" r:id="rId26"/>
    <p:sldId id="679" r:id="rId27"/>
    <p:sldId id="680" r:id="rId28"/>
    <p:sldId id="681" r:id="rId29"/>
    <p:sldId id="682" r:id="rId30"/>
    <p:sldId id="683" r:id="rId31"/>
    <p:sldId id="684" r:id="rId32"/>
    <p:sldId id="685" r:id="rId33"/>
    <p:sldId id="686" r:id="rId34"/>
    <p:sldId id="687" r:id="rId35"/>
    <p:sldId id="688" r:id="rId36"/>
    <p:sldId id="689" r:id="rId37"/>
    <p:sldId id="690" r:id="rId38"/>
    <p:sldId id="691" r:id="rId39"/>
    <p:sldId id="692" r:id="rId40"/>
    <p:sldId id="693" r:id="rId41"/>
    <p:sldId id="694" r:id="rId42"/>
    <p:sldId id="695" r:id="rId43"/>
    <p:sldId id="696" r:id="rId44"/>
    <p:sldId id="697" r:id="rId45"/>
    <p:sldId id="698" r:id="rId46"/>
    <p:sldId id="699" r:id="rId47"/>
    <p:sldId id="700" r:id="rId48"/>
    <p:sldId id="701" r:id="rId49"/>
    <p:sldId id="702" r:id="rId50"/>
    <p:sldId id="703" r:id="rId51"/>
    <p:sldId id="704" r:id="rId52"/>
    <p:sldId id="705" r:id="rId53"/>
    <p:sldId id="706" r:id="rId54"/>
    <p:sldId id="707" r:id="rId55"/>
    <p:sldId id="709" r:id="rId56"/>
    <p:sldId id="710" r:id="rId57"/>
    <p:sldId id="711" r:id="rId58"/>
    <p:sldId id="712" r:id="rId59"/>
    <p:sldId id="713" r:id="rId60"/>
    <p:sldId id="714" r:id="rId61"/>
    <p:sldId id="715" r:id="rId62"/>
    <p:sldId id="716" r:id="rId63"/>
    <p:sldId id="717" r:id="rId64"/>
    <p:sldId id="718" r:id="rId65"/>
    <p:sldId id="719" r:id="rId66"/>
    <p:sldId id="720" r:id="rId67"/>
    <p:sldId id="721" r:id="rId68"/>
    <p:sldId id="722" r:id="rId69"/>
    <p:sldId id="723" r:id="rId70"/>
    <p:sldId id="724" r:id="rId71"/>
    <p:sldId id="725" r:id="rId72"/>
    <p:sldId id="726" r:id="rId73"/>
    <p:sldId id="727" r:id="rId74"/>
    <p:sldId id="728" r:id="rId75"/>
    <p:sldId id="729" r:id="rId76"/>
    <p:sldId id="730" r:id="rId77"/>
    <p:sldId id="731" r:id="rId78"/>
    <p:sldId id="732" r:id="rId79"/>
    <p:sldId id="733" r:id="rId80"/>
    <p:sldId id="734" r:id="rId81"/>
    <p:sldId id="735" r:id="rId82"/>
    <p:sldId id="736" r:id="rId83"/>
    <p:sldId id="737" r:id="rId84"/>
    <p:sldId id="738" r:id="rId85"/>
    <p:sldId id="739" r:id="rId86"/>
    <p:sldId id="740" r:id="rId87"/>
    <p:sldId id="741" r:id="rId88"/>
    <p:sldId id="742" r:id="rId89"/>
    <p:sldId id="743" r:id="rId90"/>
    <p:sldId id="744" r:id="rId91"/>
    <p:sldId id="745" r:id="rId92"/>
    <p:sldId id="746" r:id="rId93"/>
    <p:sldId id="747" r:id="rId94"/>
    <p:sldId id="748" r:id="rId95"/>
    <p:sldId id="749" r:id="rId96"/>
    <p:sldId id="750" r:id="rId97"/>
    <p:sldId id="751" r:id="rId98"/>
    <p:sldId id="752" r:id="rId99"/>
    <p:sldId id="753" r:id="rId100"/>
    <p:sldId id="754" r:id="rId101"/>
    <p:sldId id="755" r:id="rId102"/>
    <p:sldId id="756" r:id="rId10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56947"/>
    <a:srgbClr val="CB572F"/>
    <a:srgbClr val="E6E6E6"/>
    <a:srgbClr val="E8E8E8"/>
    <a:srgbClr val="D86424"/>
    <a:srgbClr val="FCA600"/>
    <a:srgbClr val="874694"/>
    <a:srgbClr val="74508A"/>
    <a:srgbClr val="FFCC66"/>
    <a:srgbClr val="FFCE0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557" autoAdjust="0"/>
  </p:normalViewPr>
  <p:slideViewPr>
    <p:cSldViewPr snapToGrid="0">
      <p:cViewPr varScale="1">
        <p:scale>
          <a:sx n="59" d="100"/>
          <a:sy n="59" d="100"/>
        </p:scale>
        <p:origin x="868" y="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viewProps" Target="viewProp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ableStyles" Target="tableStyle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9BD4F264-5077-43CE-8FBA-7503A8AA86C2}" type="doc">
      <dgm:prSet loTypeId="urn:microsoft.com/office/officeart/2005/8/layout/arrow6#1" loCatId="process" qsTypeId="urn:microsoft.com/office/officeart/2005/8/quickstyle/simple1#1" qsCatId="simple" csTypeId="urn:microsoft.com/office/officeart/2005/8/colors/accent1_2#1" csCatId="accent1" phldr="1"/>
      <dgm:spPr/>
      <dgm:t>
        <a:bodyPr/>
        <a:lstStyle/>
        <a:p>
          <a:endParaRPr lang="zh-CN" altLang="en-US"/>
        </a:p>
      </dgm:t>
    </dgm:pt>
    <dgm:pt modelId="{18705A43-698F-433E-9910-E3855A078238}">
      <dgm:prSet phldrT="[文本]"/>
      <dgm:spPr/>
      <dgm:t>
        <a:bodyPr/>
        <a:lstStyle/>
        <a:p>
          <a:r>
            <a:rPr lang="en-US" altLang="zh-CN" dirty="0"/>
            <a:t>Text Analysis</a:t>
          </a:r>
          <a:endParaRPr lang="zh-CN" altLang="en-US" dirty="0"/>
        </a:p>
      </dgm:t>
    </dgm:pt>
    <dgm:pt modelId="{CE0089CD-7D95-4E6E-9CA0-D982CA766BAC}" type="parTrans" cxnId="{EAF868D7-314C-4C2C-BE3B-5D34FB41A26D}">
      <dgm:prSet/>
      <dgm:spPr/>
      <dgm:t>
        <a:bodyPr/>
        <a:lstStyle/>
        <a:p>
          <a:endParaRPr lang="zh-CN" altLang="en-US"/>
        </a:p>
      </dgm:t>
    </dgm:pt>
    <dgm:pt modelId="{2076C768-D0CF-4C66-B1A0-633C48AF66D8}" type="sibTrans" cxnId="{EAF868D7-314C-4C2C-BE3B-5D34FB41A26D}">
      <dgm:prSet/>
      <dgm:spPr/>
      <dgm:t>
        <a:bodyPr/>
        <a:lstStyle/>
        <a:p>
          <a:endParaRPr lang="zh-CN" altLang="en-US"/>
        </a:p>
      </dgm:t>
    </dgm:pt>
    <dgm:pt modelId="{D0B77696-2C3D-4CA5-8F26-06A33A9D0DB7}">
      <dgm:prSet phldrT="[文本]"/>
      <dgm:spPr/>
      <dgm:t>
        <a:bodyPr/>
        <a:lstStyle/>
        <a:p>
          <a:r>
            <a:rPr lang="en-US" altLang="zh-CN" dirty="0"/>
            <a:t>Language Focus</a:t>
          </a:r>
          <a:endParaRPr lang="zh-CN" altLang="en-US" dirty="0"/>
        </a:p>
      </dgm:t>
    </dgm:pt>
    <dgm:pt modelId="{0E085ECD-7FE9-4FAC-9425-C0CD64CB4257}" type="parTrans" cxnId="{6D727A5A-25A6-4922-B977-CD2560852AC1}">
      <dgm:prSet/>
      <dgm:spPr/>
      <dgm:t>
        <a:bodyPr/>
        <a:lstStyle/>
        <a:p>
          <a:endParaRPr lang="zh-CN" altLang="en-US"/>
        </a:p>
      </dgm:t>
    </dgm:pt>
    <dgm:pt modelId="{10E9D0B7-8607-4A14-92B0-8E52B60F7740}" type="sibTrans" cxnId="{6D727A5A-25A6-4922-B977-CD2560852AC1}">
      <dgm:prSet/>
      <dgm:spPr/>
      <dgm:t>
        <a:bodyPr/>
        <a:lstStyle/>
        <a:p>
          <a:endParaRPr lang="zh-CN" altLang="en-US"/>
        </a:p>
      </dgm:t>
    </dgm:pt>
    <dgm:pt modelId="{68776FEB-C07E-47CD-BA1C-2E851E938177}" type="pres">
      <dgm:prSet presAssocID="{9BD4F264-5077-43CE-8FBA-7503A8AA86C2}" presName="compositeShape" presStyleCnt="0">
        <dgm:presLayoutVars>
          <dgm:chMax val="2"/>
          <dgm:dir/>
          <dgm:resizeHandles val="exact"/>
        </dgm:presLayoutVars>
      </dgm:prSet>
      <dgm:spPr/>
    </dgm:pt>
    <dgm:pt modelId="{8A313109-D524-484B-B941-F3AC206CB270}" type="pres">
      <dgm:prSet presAssocID="{9BD4F264-5077-43CE-8FBA-7503A8AA86C2}" presName="ribbon" presStyleLbl="node1" presStyleIdx="0" presStyleCnt="1" custScaleX="85586" custScaleY="89761" custLinFactNeighborX="-2036" custLinFactNeighborY="-3010"/>
      <dgm:spPr/>
    </dgm:pt>
    <dgm:pt modelId="{4E1C95DA-1E0A-480B-B9F0-EEDC608EAB9E}" type="pres">
      <dgm:prSet presAssocID="{9BD4F264-5077-43CE-8FBA-7503A8AA86C2}" presName="leftArrowText" presStyleLbl="node1" presStyleIdx="0" presStyleCnt="1">
        <dgm:presLayoutVars>
          <dgm:chMax val="0"/>
          <dgm:bulletEnabled val="1"/>
        </dgm:presLayoutVars>
      </dgm:prSet>
      <dgm:spPr/>
    </dgm:pt>
    <dgm:pt modelId="{9F968956-9A7D-4173-A197-4218AD526706}" type="pres">
      <dgm:prSet presAssocID="{9BD4F264-5077-43CE-8FBA-7503A8AA86C2}" presName="rightArrowText" presStyleLbl="node1" presStyleIdx="0" presStyleCnt="1">
        <dgm:presLayoutVars>
          <dgm:chMax val="0"/>
          <dgm:bulletEnabled val="1"/>
        </dgm:presLayoutVars>
      </dgm:prSet>
      <dgm:spPr/>
    </dgm:pt>
  </dgm:ptLst>
  <dgm:cxnLst>
    <dgm:cxn modelId="{9DB97E10-0ABC-4DD9-8999-0D71B3487610}" type="presOf" srcId="{9BD4F264-5077-43CE-8FBA-7503A8AA86C2}" destId="{68776FEB-C07E-47CD-BA1C-2E851E938177}" srcOrd="0" destOrd="0" presId="urn:microsoft.com/office/officeart/2005/8/layout/arrow6#1"/>
    <dgm:cxn modelId="{CE2EB321-3BAE-401D-8ADA-B46219A5AA0B}" type="presOf" srcId="{D0B77696-2C3D-4CA5-8F26-06A33A9D0DB7}" destId="{9F968956-9A7D-4173-A197-4218AD526706}" srcOrd="0" destOrd="0" presId="urn:microsoft.com/office/officeart/2005/8/layout/arrow6#1"/>
    <dgm:cxn modelId="{6D727A5A-25A6-4922-B977-CD2560852AC1}" srcId="{9BD4F264-5077-43CE-8FBA-7503A8AA86C2}" destId="{D0B77696-2C3D-4CA5-8F26-06A33A9D0DB7}" srcOrd="1" destOrd="0" parTransId="{0E085ECD-7FE9-4FAC-9425-C0CD64CB4257}" sibTransId="{10E9D0B7-8607-4A14-92B0-8E52B60F7740}"/>
    <dgm:cxn modelId="{94C0EB7C-591D-4DAB-8585-9351B0A1BBA9}" type="presOf" srcId="{18705A43-698F-433E-9910-E3855A078238}" destId="{4E1C95DA-1E0A-480B-B9F0-EEDC608EAB9E}" srcOrd="0" destOrd="0" presId="urn:microsoft.com/office/officeart/2005/8/layout/arrow6#1"/>
    <dgm:cxn modelId="{EAF868D7-314C-4C2C-BE3B-5D34FB41A26D}" srcId="{9BD4F264-5077-43CE-8FBA-7503A8AA86C2}" destId="{18705A43-698F-433E-9910-E3855A078238}" srcOrd="0" destOrd="0" parTransId="{CE0089CD-7D95-4E6E-9CA0-D982CA766BAC}" sibTransId="{2076C768-D0CF-4C66-B1A0-633C48AF66D8}"/>
    <dgm:cxn modelId="{AC4B22EC-8205-4618-9E25-263193ABAE01}" type="presParOf" srcId="{68776FEB-C07E-47CD-BA1C-2E851E938177}" destId="{8A313109-D524-484B-B941-F3AC206CB270}" srcOrd="0" destOrd="0" presId="urn:microsoft.com/office/officeart/2005/8/layout/arrow6#1"/>
    <dgm:cxn modelId="{86AF3A98-2412-4E16-BF76-A018E87D816F}" type="presParOf" srcId="{68776FEB-C07E-47CD-BA1C-2E851E938177}" destId="{4E1C95DA-1E0A-480B-B9F0-EEDC608EAB9E}" srcOrd="1" destOrd="0" presId="urn:microsoft.com/office/officeart/2005/8/layout/arrow6#1"/>
    <dgm:cxn modelId="{EB249BC3-BFCA-409C-AE63-DA5151EC436F}" type="presParOf" srcId="{68776FEB-C07E-47CD-BA1C-2E851E938177}" destId="{9F968956-9A7D-4173-A197-4218AD526706}" srcOrd="2" destOrd="0" presId="urn:microsoft.com/office/officeart/2005/8/layout/arrow6#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313109-D524-484B-B941-F3AC206CB270}">
      <dsp:nvSpPr>
        <dsp:cNvPr id="0" name=""/>
        <dsp:cNvSpPr/>
      </dsp:nvSpPr>
      <dsp:spPr>
        <a:xfrm>
          <a:off x="314140" y="614569"/>
          <a:ext cx="5199388" cy="2181208"/>
        </a:xfrm>
        <a:prstGeom prst="leftRightRibb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E1C95DA-1E0A-480B-B9F0-EEDC608EAB9E}">
      <dsp:nvSpPr>
        <dsp:cNvPr id="0" name=""/>
        <dsp:cNvSpPr/>
      </dsp:nvSpPr>
      <dsp:spPr>
        <a:xfrm>
          <a:off x="729005" y="988561"/>
          <a:ext cx="2004764" cy="1190708"/>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117348" rIns="0" bIns="125730" numCol="1" spcCol="1270" anchor="ctr" anchorCtr="0">
          <a:noAutofit/>
        </a:bodyPr>
        <a:lstStyle/>
        <a:p>
          <a:pPr marL="0" lvl="0" indent="0" algn="ctr" defTabSz="1466850">
            <a:lnSpc>
              <a:spcPct val="90000"/>
            </a:lnSpc>
            <a:spcBef>
              <a:spcPct val="0"/>
            </a:spcBef>
            <a:spcAft>
              <a:spcPct val="35000"/>
            </a:spcAft>
            <a:buNone/>
          </a:pPr>
          <a:r>
            <a:rPr lang="en-US" altLang="zh-CN" sz="3300" kern="1200" dirty="0"/>
            <a:t>Text Analysis</a:t>
          </a:r>
          <a:endParaRPr lang="zh-CN" altLang="en-US" sz="3300" kern="1200" dirty="0"/>
        </a:p>
      </dsp:txBody>
      <dsp:txXfrm>
        <a:off x="729005" y="988561"/>
        <a:ext cx="2004764" cy="1190708"/>
      </dsp:txXfrm>
    </dsp:sp>
    <dsp:sp modelId="{9F968956-9A7D-4173-A197-4218AD526706}">
      <dsp:nvSpPr>
        <dsp:cNvPr id="0" name=""/>
        <dsp:cNvSpPr/>
      </dsp:nvSpPr>
      <dsp:spPr>
        <a:xfrm>
          <a:off x="3037522" y="1377364"/>
          <a:ext cx="2369267" cy="1190708"/>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117348" rIns="0" bIns="125730" numCol="1" spcCol="1270" anchor="ctr" anchorCtr="0">
          <a:noAutofit/>
        </a:bodyPr>
        <a:lstStyle/>
        <a:p>
          <a:pPr marL="0" lvl="0" indent="0" algn="ctr" defTabSz="1466850">
            <a:lnSpc>
              <a:spcPct val="90000"/>
            </a:lnSpc>
            <a:spcBef>
              <a:spcPct val="0"/>
            </a:spcBef>
            <a:spcAft>
              <a:spcPct val="35000"/>
            </a:spcAft>
            <a:buNone/>
          </a:pPr>
          <a:r>
            <a:rPr lang="en-US" altLang="zh-CN" sz="3300" kern="1200" dirty="0"/>
            <a:t>Language Focus</a:t>
          </a:r>
          <a:endParaRPr lang="zh-CN" altLang="en-US" sz="3300" kern="1200" dirty="0"/>
        </a:p>
      </dsp:txBody>
      <dsp:txXfrm>
        <a:off x="3037522" y="1377364"/>
        <a:ext cx="2369267" cy="1190708"/>
      </dsp:txXfrm>
    </dsp:sp>
  </dsp:spTree>
</dsp:drawing>
</file>

<file path=ppt/diagrams/layout1.xml><?xml version="1.0" encoding="utf-8"?>
<dgm:layoutDef xmlns:dgm="http://schemas.openxmlformats.org/drawingml/2006/diagram" xmlns:a="http://schemas.openxmlformats.org/drawingml/2006/main" uniqueId="urn:microsoft.com/office/officeart/2005/8/layout/arrow6#1">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ar" val="2.5"/>
      <dgm:param type="vertAlign" val="mid"/>
      <dgm:param type="horzAlign" val="ctr"/>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2020/9/4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25225129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9CC418-3A60-43E9-BD30-B5F3676A6068}" type="datetimeFigureOut">
              <a:rPr lang="zh-CN" altLang="en-US" smtClean="0"/>
              <a:t>2020/9/4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D66D20-C27E-4F88-8B09-303578CD2AE1}" type="slidenum">
              <a:rPr lang="zh-CN" altLang="en-US" smtClean="0"/>
              <a:t>‹#›</a:t>
            </a:fld>
            <a:endParaRPr lang="zh-CN" altLang="en-US"/>
          </a:p>
        </p:txBody>
      </p:sp>
    </p:spTree>
    <p:extLst>
      <p:ext uri="{BB962C8B-B14F-4D97-AF65-F5344CB8AC3E}">
        <p14:creationId xmlns:p14="http://schemas.microsoft.com/office/powerpoint/2010/main" val="11441281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2</a:t>
            </a:fld>
            <a:endParaRPr lang="zh-CN" altLang="en-US"/>
          </a:p>
        </p:txBody>
      </p:sp>
    </p:spTree>
    <p:extLst>
      <p:ext uri="{BB962C8B-B14F-4D97-AF65-F5344CB8AC3E}">
        <p14:creationId xmlns:p14="http://schemas.microsoft.com/office/powerpoint/2010/main" val="36686967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6087793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0127450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5240335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7D66D20-C27E-4F88-8B09-303578CD2AE1}" type="slidenum">
              <a:rPr lang="zh-CN" altLang="en-US" smtClean="0"/>
              <a:t>93</a:t>
            </a:fld>
            <a:endParaRPr lang="zh-CN" altLang="en-US"/>
          </a:p>
        </p:txBody>
      </p:sp>
    </p:spTree>
    <p:extLst>
      <p:ext uri="{BB962C8B-B14F-4D97-AF65-F5344CB8AC3E}">
        <p14:creationId xmlns:p14="http://schemas.microsoft.com/office/powerpoint/2010/main" val="14567012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12</a:t>
            </a:fld>
            <a:endParaRPr lang="zh-CN" altLang="en-US"/>
          </a:p>
        </p:txBody>
      </p:sp>
    </p:spTree>
    <p:extLst>
      <p:ext uri="{BB962C8B-B14F-4D97-AF65-F5344CB8AC3E}">
        <p14:creationId xmlns:p14="http://schemas.microsoft.com/office/powerpoint/2010/main" val="1307566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6905174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7013890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11067051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167260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1985736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0576415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40927008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a:t>单击此处编辑母版副标题样式</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40D476CD-C764-4B67-8976-77434A440905}" type="datetime1">
              <a:rPr lang="zh-CN" altLang="en-US" smtClean="0"/>
              <a:t>2020/9/4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18332EFB-38CF-445F-96B9-87392E0A1E01}" type="datetime1">
              <a:rPr lang="zh-CN" altLang="en-US" smtClean="0"/>
              <a:t>2020/9/4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5C5E4788-54E0-4319-A3A4-0DFB2971DC4D}" type="datetime1">
              <a:rPr lang="zh-CN" altLang="en-US" smtClean="0"/>
              <a:t>2020/9/4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blank" preserve="1">
  <p:cSld name="1_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4DDA92DC-927F-428B-9A37-04FDDEA5CCD7}" type="datetime1">
              <a:rPr lang="zh-CN" altLang="en-US" smtClean="0"/>
              <a:t>2020/9/4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3F1E06AA-7692-40CC-B212-536F60B1CA89}" type="datetime1">
              <a:rPr lang="zh-CN" altLang="en-US" smtClean="0"/>
              <a:t>2020/9/4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a:xfrm>
            <a:off x="1097280" y="6459785"/>
            <a:ext cx="2472271" cy="365125"/>
          </a:xfrm>
          <a:prstGeom prst="rect">
            <a:avLst/>
          </a:prstGeom>
        </p:spPr>
        <p:txBody>
          <a:bodyPr/>
          <a:lstStyle/>
          <a:p>
            <a:fld id="{1056B7DA-8B96-4B75-B632-36602CA6C0A1}" type="datetime1">
              <a:rPr lang="zh-CN" altLang="en-US" smtClean="0"/>
              <a:t>2020/9/4</a:t>
            </a:fld>
            <a:endParaRPr lang="zh-CN" altLang="en-US"/>
          </a:p>
        </p:txBody>
      </p:sp>
      <p:sp>
        <p:nvSpPr>
          <p:cNvPr id="6" name="Footer Placeholder 5"/>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097280" y="2582334"/>
            <a:ext cx="4937760" cy="33782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217920" y="2582334"/>
            <a:ext cx="4937760" cy="33782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a:xfrm>
            <a:off x="1097280" y="6459785"/>
            <a:ext cx="2472271" cy="365125"/>
          </a:xfrm>
          <a:prstGeom prst="rect">
            <a:avLst/>
          </a:prstGeom>
        </p:spPr>
        <p:txBody>
          <a:bodyPr/>
          <a:lstStyle/>
          <a:p>
            <a:fld id="{2E52E61B-28AF-4BDF-B176-517C8FDA3FE1}" type="datetime1">
              <a:rPr lang="zh-CN" altLang="en-US" smtClean="0"/>
              <a:t>2020/9/4</a:t>
            </a:fld>
            <a:endParaRPr lang="zh-CN" altLang="en-US"/>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9" name="Slide Number Placeholder 8"/>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单击此处编辑母版标题样式</a:t>
            </a:r>
            <a:endParaRPr lang="en-US" dirty="0"/>
          </a:p>
        </p:txBody>
      </p:sp>
      <p:sp>
        <p:nvSpPr>
          <p:cNvPr id="3" name="Date Placeholder 2"/>
          <p:cNvSpPr>
            <a:spLocks noGrp="1"/>
          </p:cNvSpPr>
          <p:nvPr>
            <p:ph type="dt" sz="half" idx="10"/>
          </p:nvPr>
        </p:nvSpPr>
        <p:spPr>
          <a:xfrm>
            <a:off x="1097280" y="6459785"/>
            <a:ext cx="2472271" cy="365125"/>
          </a:xfrm>
          <a:prstGeom prst="rect">
            <a:avLst/>
          </a:prstGeom>
        </p:spPr>
        <p:txBody>
          <a:bodyPr/>
          <a:lstStyle/>
          <a:p>
            <a:fld id="{448D3A09-F6E8-4C5F-8E92-4092FAF42A32}" type="datetime1">
              <a:rPr lang="zh-CN" altLang="en-US" smtClean="0"/>
              <a:t>2020/9/4</a:t>
            </a:fld>
            <a:endParaRPr lang="zh-CN" altLang="en-US"/>
          </a:p>
        </p:txBody>
      </p:sp>
      <p:sp>
        <p:nvSpPr>
          <p:cNvPr id="4" name="Footer Placeholder 3"/>
          <p:cNvSpPr>
            <a:spLocks noGrp="1"/>
          </p:cNvSpPr>
          <p:nvPr>
            <p:ph type="ftr" sz="quarter" idx="11"/>
          </p:nvPr>
        </p:nvSpPr>
        <p:spPr>
          <a:xfrm>
            <a:off x="3686185" y="6459785"/>
            <a:ext cx="4822804" cy="365125"/>
          </a:xfrm>
          <a:prstGeom prst="rect">
            <a:avLst/>
          </a:prstGeom>
        </p:spPr>
        <p:txBody>
          <a:bodyPr/>
          <a:lstStyle/>
          <a:p>
            <a:r>
              <a:rPr lang="zh-CN" altLang="en-US" dirty="0"/>
              <a:t>华东师范大学出版社</a:t>
            </a:r>
          </a:p>
        </p:txBody>
      </p:sp>
      <p:sp>
        <p:nvSpPr>
          <p:cNvPr id="5" name="Slide Number Placeholder 4"/>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4" name="矩形 3"/>
          <p:cNvSpPr/>
          <p:nvPr userDrawn="1"/>
        </p:nvSpPr>
        <p:spPr>
          <a:xfrm>
            <a:off x="0" y="6410325"/>
            <a:ext cx="12192000" cy="447675"/>
          </a:xfrm>
          <a:prstGeom prst="rect">
            <a:avLst/>
          </a:prstGeom>
          <a:solidFill>
            <a:srgbClr val="E6E6E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179751" y="6464461"/>
            <a:ext cx="1835672" cy="285286"/>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a:t>单击此处编辑母版标题样式</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465512" y="6459785"/>
            <a:ext cx="2618510" cy="365125"/>
          </a:xfrm>
          <a:prstGeom prst="rect">
            <a:avLst/>
          </a:prstGeom>
        </p:spPr>
        <p:txBody>
          <a:bodyPr/>
          <a:lstStyle>
            <a:lvl1pPr algn="l">
              <a:defRPr/>
            </a:lvl1pPr>
          </a:lstStyle>
          <a:p>
            <a:fld id="{6BA3229B-95E0-4572-8177-B2C60467F69B}" type="datetime1">
              <a:rPr lang="zh-CN" altLang="en-US" smtClean="0"/>
              <a:t>2020/9/4</a:t>
            </a:fld>
            <a:endParaRPr lang="zh-CN" altLang="en-US"/>
          </a:p>
        </p:txBody>
      </p:sp>
      <p:sp>
        <p:nvSpPr>
          <p:cNvPr id="6" name="Footer Placeholder 5"/>
          <p:cNvSpPr>
            <a:spLocks noGrp="1"/>
          </p:cNvSpPr>
          <p:nvPr>
            <p:ph type="ftr" sz="quarter" idx="11"/>
          </p:nvPr>
        </p:nvSpPr>
        <p:spPr>
          <a:xfrm>
            <a:off x="4800600" y="6459785"/>
            <a:ext cx="4648200" cy="365125"/>
          </a:xfrm>
          <a:prstGeom prst="rect">
            <a:avLst/>
          </a:prstGeom>
        </p:spPr>
        <p:txBody>
          <a:bodyPr/>
          <a:lstStyle>
            <a:lvl1pPr algn="l">
              <a:defRPr>
                <a:solidFill>
                  <a:schemeClr val="tx2"/>
                </a:solidFill>
              </a:defRPr>
            </a:lvl1pPr>
          </a:lstStyle>
          <a:p>
            <a:r>
              <a:rPr lang="zh-CN" altLang="en-US"/>
              <a:t>华东师范大学出版社</a:t>
            </a:r>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lvl1pPr>
              <a:defRPr>
                <a:solidFill>
                  <a:schemeClr val="tx2"/>
                </a:solidFill>
              </a:defRPr>
            </a:lvl1pPr>
          </a:lstStyle>
          <a:p>
            <a:fld id="{D1E5D587-4EBD-42B6-B4E6-EC7E636CF841}"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1097280" y="6459785"/>
            <a:ext cx="2472271" cy="365125"/>
          </a:xfrm>
          <a:prstGeom prst="rect">
            <a:avLst/>
          </a:prstGeom>
        </p:spPr>
        <p:txBody>
          <a:bodyPr/>
          <a:lstStyle/>
          <a:p>
            <a:fld id="{7491B6D2-5CCE-4458-A17C-8B31D50A7766}" type="datetime1">
              <a:rPr lang="zh-CN" altLang="en-US" smtClean="0"/>
              <a:t>2020/9/4</a:t>
            </a:fld>
            <a:endParaRPr lang="zh-CN" altLang="en-US"/>
          </a:p>
        </p:txBody>
      </p:sp>
      <p:sp>
        <p:nvSpPr>
          <p:cNvPr id="6" name="Footer Placeholder 5"/>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17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2pPr>
      <a:lvl3pPr marL="56705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3pPr>
      <a:lvl4pPr marL="74993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4pPr>
      <a:lvl5pPr marL="93281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8.xml"/><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slide" Target="slide84.xml"/></Relationships>
</file>

<file path=ppt/slides/_rels/slide10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5.tiff"/><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image" Target="../media/image13.tiff"/><Relationship Id="rId4" Type="http://schemas.openxmlformats.org/officeDocument/2006/relationships/image" Target="../media/image12.tiff"/></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 Target="slide84.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 Target="slide8.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 Target="slide6.xml"/><Relationship Id="rId5" Type="http://schemas.openxmlformats.org/officeDocument/2006/relationships/tags" Target="../tags/tag5.xml"/><Relationship Id="rId10" Type="http://schemas.openxmlformats.org/officeDocument/2006/relationships/slide" Target="slide5.xml"/><Relationship Id="rId4" Type="http://schemas.openxmlformats.org/officeDocument/2006/relationships/tags" Target="../tags/tag4.xml"/><Relationship Id="rId9" Type="http://schemas.openxmlformats.org/officeDocument/2006/relationships/slide" Target="slide4.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slide" Target="slide8.xml"/></Relationships>
</file>

<file path=ppt/slides/_rels/slide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8.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6.jpeg"/><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image" Target="../media/image17.jpeg"/></Relationships>
</file>

<file path=ppt/slides/_rels/slide4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image" Target="../media/image22.jpeg"/><Relationship Id="rId4" Type="http://schemas.openxmlformats.org/officeDocument/2006/relationships/image" Target="../media/image21.jpeg"/></Relationships>
</file>

<file path=ppt/slides/_rels/slide4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9.pn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9.pn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23.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9.png"/></Relationships>
</file>

<file path=ppt/slides/_rels/slide5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5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slide" Target="slide3.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6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6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6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6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6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slide" Target="slide3.xml"/><Relationship Id="rId5" Type="http://schemas.openxmlformats.org/officeDocument/2006/relationships/image" Target="../media/image7.png"/><Relationship Id="rId4" Type="http://schemas.openxmlformats.org/officeDocument/2006/relationships/image" Target="../media/image6.png"/></Relationships>
</file>

<file path=ppt/slides/_rels/slide7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7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7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7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7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7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8.xml"/><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6.png"/></Relationships>
</file>

<file path=ppt/slides/_rels/slide7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7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slide" Target="slide76.xml"/><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slide" Target="slide55.xml"/><Relationship Id="rId5" Type="http://schemas.openxmlformats.org/officeDocument/2006/relationships/slide" Target="slide34.xml"/><Relationship Id="rId4" Type="http://schemas.openxmlformats.org/officeDocument/2006/relationships/slide" Target="slide11.xml"/></Relationships>
</file>

<file path=ppt/slides/_rels/slide8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8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8.jpeg"/><Relationship Id="rId7" Type="http://schemas.openxmlformats.org/officeDocument/2006/relationships/diagramColors" Target="../diagrams/colors1.xml"/><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8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9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557"/>
            <a:ext cx="12192000" cy="6853815"/>
          </a:xfrm>
          <a:prstGeom prst="rect">
            <a:avLst/>
          </a:prstGeom>
        </p:spPr>
      </p:pic>
      <p:sp>
        <p:nvSpPr>
          <p:cNvPr id="4" name="流程图: 手动输入 3"/>
          <p:cNvSpPr/>
          <p:nvPr/>
        </p:nvSpPr>
        <p:spPr>
          <a:xfrm rot="5400000" flipH="1">
            <a:off x="1214437" y="-1238196"/>
            <a:ext cx="6885305" cy="9314180"/>
          </a:xfrm>
          <a:prstGeom prst="flowChartManualInput">
            <a:avLst/>
          </a:prstGeom>
          <a:solidFill>
            <a:schemeClr val="accent5">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手动输入 24"/>
          <p:cNvSpPr/>
          <p:nvPr/>
        </p:nvSpPr>
        <p:spPr>
          <a:xfrm rot="5400000" flipV="1">
            <a:off x="6391274" y="1033900"/>
            <a:ext cx="6878215" cy="476290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17 w 10000"/>
              <a:gd name="connsiteY0-2" fmla="*/ 3247 h 10000"/>
              <a:gd name="connsiteX1-3" fmla="*/ 10000 w 10000"/>
              <a:gd name="connsiteY1-4" fmla="*/ 0 h 10000"/>
              <a:gd name="connsiteX2-5" fmla="*/ 10000 w 10000"/>
              <a:gd name="connsiteY2-6" fmla="*/ 10000 h 10000"/>
              <a:gd name="connsiteX3-7" fmla="*/ 0 w 10000"/>
              <a:gd name="connsiteY3-8" fmla="*/ 10000 h 10000"/>
              <a:gd name="connsiteX4-9" fmla="*/ 17 w 10000"/>
              <a:gd name="connsiteY4-10" fmla="*/ 3247 h 10000"/>
              <a:gd name="connsiteX0-11" fmla="*/ 17 w 10034"/>
              <a:gd name="connsiteY0-12" fmla="*/ 3870 h 10623"/>
              <a:gd name="connsiteX1-13" fmla="*/ 10034 w 10034"/>
              <a:gd name="connsiteY1-14" fmla="*/ 0 h 10623"/>
              <a:gd name="connsiteX2-15" fmla="*/ 10000 w 10034"/>
              <a:gd name="connsiteY2-16" fmla="*/ 10623 h 10623"/>
              <a:gd name="connsiteX3-17" fmla="*/ 0 w 10034"/>
              <a:gd name="connsiteY3-18" fmla="*/ 10623 h 10623"/>
              <a:gd name="connsiteX4-19" fmla="*/ 17 w 10034"/>
              <a:gd name="connsiteY4-20" fmla="*/ 3870 h 10623"/>
              <a:gd name="connsiteX0-21" fmla="*/ 17 w 10034"/>
              <a:gd name="connsiteY0-22" fmla="*/ 4052 h 10623"/>
              <a:gd name="connsiteX1-23" fmla="*/ 10034 w 10034"/>
              <a:gd name="connsiteY1-24" fmla="*/ 0 h 10623"/>
              <a:gd name="connsiteX2-25" fmla="*/ 10000 w 10034"/>
              <a:gd name="connsiteY2-26" fmla="*/ 10623 h 10623"/>
              <a:gd name="connsiteX3-27" fmla="*/ 0 w 10034"/>
              <a:gd name="connsiteY3-28" fmla="*/ 10623 h 10623"/>
              <a:gd name="connsiteX4-29" fmla="*/ 17 w 10034"/>
              <a:gd name="connsiteY4-30" fmla="*/ 4052 h 10623"/>
              <a:gd name="connsiteX0-31" fmla="*/ 135 w 10034"/>
              <a:gd name="connsiteY0-32" fmla="*/ 4494 h 10623"/>
              <a:gd name="connsiteX1-33" fmla="*/ 10034 w 10034"/>
              <a:gd name="connsiteY1-34" fmla="*/ 0 h 10623"/>
              <a:gd name="connsiteX2-35" fmla="*/ 10000 w 10034"/>
              <a:gd name="connsiteY2-36" fmla="*/ 10623 h 10623"/>
              <a:gd name="connsiteX3-37" fmla="*/ 0 w 10034"/>
              <a:gd name="connsiteY3-38" fmla="*/ 10623 h 10623"/>
              <a:gd name="connsiteX4-39" fmla="*/ 135 w 10034"/>
              <a:gd name="connsiteY4-40" fmla="*/ 4494 h 10623"/>
              <a:gd name="connsiteX0-41" fmla="*/ 17 w 10034"/>
              <a:gd name="connsiteY0-42" fmla="*/ 4130 h 10623"/>
              <a:gd name="connsiteX1-43" fmla="*/ 10034 w 10034"/>
              <a:gd name="connsiteY1-44" fmla="*/ 0 h 10623"/>
              <a:gd name="connsiteX2-45" fmla="*/ 10000 w 10034"/>
              <a:gd name="connsiteY2-46" fmla="*/ 10623 h 10623"/>
              <a:gd name="connsiteX3-47" fmla="*/ 0 w 10034"/>
              <a:gd name="connsiteY3-48" fmla="*/ 10623 h 10623"/>
              <a:gd name="connsiteX4-49" fmla="*/ 17 w 10034"/>
              <a:gd name="connsiteY4-50" fmla="*/ 4130 h 10623"/>
              <a:gd name="connsiteX0-51" fmla="*/ 8 w 10034"/>
              <a:gd name="connsiteY0-52" fmla="*/ 4185 h 10623"/>
              <a:gd name="connsiteX1-53" fmla="*/ 10034 w 10034"/>
              <a:gd name="connsiteY1-54" fmla="*/ 0 h 10623"/>
              <a:gd name="connsiteX2-55" fmla="*/ 10000 w 10034"/>
              <a:gd name="connsiteY2-56" fmla="*/ 10623 h 10623"/>
              <a:gd name="connsiteX3-57" fmla="*/ 0 w 10034"/>
              <a:gd name="connsiteY3-58" fmla="*/ 10623 h 10623"/>
              <a:gd name="connsiteX4-59" fmla="*/ 8 w 10034"/>
              <a:gd name="connsiteY4-60" fmla="*/ 4185 h 10623"/>
              <a:gd name="connsiteX0-61" fmla="*/ 8 w 10034"/>
              <a:gd name="connsiteY0-62" fmla="*/ 4226 h 10623"/>
              <a:gd name="connsiteX1-63" fmla="*/ 10034 w 10034"/>
              <a:gd name="connsiteY1-64" fmla="*/ 0 h 10623"/>
              <a:gd name="connsiteX2-65" fmla="*/ 10000 w 10034"/>
              <a:gd name="connsiteY2-66" fmla="*/ 10623 h 10623"/>
              <a:gd name="connsiteX3-67" fmla="*/ 0 w 10034"/>
              <a:gd name="connsiteY3-68" fmla="*/ 10623 h 10623"/>
              <a:gd name="connsiteX4-69" fmla="*/ 8 w 10034"/>
              <a:gd name="connsiteY4-70" fmla="*/ 4226 h 10623"/>
              <a:gd name="connsiteX0-71" fmla="*/ 1 w 10045"/>
              <a:gd name="connsiteY0-72" fmla="*/ 4171 h 10623"/>
              <a:gd name="connsiteX1-73" fmla="*/ 10045 w 10045"/>
              <a:gd name="connsiteY1-74" fmla="*/ 0 h 10623"/>
              <a:gd name="connsiteX2-75" fmla="*/ 10011 w 10045"/>
              <a:gd name="connsiteY2-76" fmla="*/ 10623 h 10623"/>
              <a:gd name="connsiteX3-77" fmla="*/ 11 w 10045"/>
              <a:gd name="connsiteY3-78" fmla="*/ 10623 h 10623"/>
              <a:gd name="connsiteX4-79" fmla="*/ 1 w 10045"/>
              <a:gd name="connsiteY4-80" fmla="*/ 4171 h 10623"/>
              <a:gd name="connsiteX0-81" fmla="*/ 1 w 10036"/>
              <a:gd name="connsiteY0-82" fmla="*/ 3952 h 10404"/>
              <a:gd name="connsiteX1-83" fmla="*/ 10036 w 10036"/>
              <a:gd name="connsiteY1-84" fmla="*/ 0 h 10404"/>
              <a:gd name="connsiteX2-85" fmla="*/ 10011 w 10036"/>
              <a:gd name="connsiteY2-86" fmla="*/ 10404 h 10404"/>
              <a:gd name="connsiteX3-87" fmla="*/ 11 w 10036"/>
              <a:gd name="connsiteY3-88" fmla="*/ 10404 h 10404"/>
              <a:gd name="connsiteX4-89" fmla="*/ 1 w 10036"/>
              <a:gd name="connsiteY4-90" fmla="*/ 3952 h 10404"/>
              <a:gd name="connsiteX0-91" fmla="*/ 1 w 10013"/>
              <a:gd name="connsiteY0-92" fmla="*/ 4198 h 10650"/>
              <a:gd name="connsiteX1-93" fmla="*/ 10009 w 10013"/>
              <a:gd name="connsiteY1-94" fmla="*/ 0 h 10650"/>
              <a:gd name="connsiteX2-95" fmla="*/ 10011 w 10013"/>
              <a:gd name="connsiteY2-96" fmla="*/ 10650 h 10650"/>
              <a:gd name="connsiteX3-97" fmla="*/ 11 w 10013"/>
              <a:gd name="connsiteY3-98" fmla="*/ 10650 h 10650"/>
              <a:gd name="connsiteX4-99" fmla="*/ 1 w 10013"/>
              <a:gd name="connsiteY4-100" fmla="*/ 4198 h 10650"/>
              <a:gd name="connsiteX0-101" fmla="*/ 10 w 10002"/>
              <a:gd name="connsiteY0-102" fmla="*/ 4167 h 10650"/>
              <a:gd name="connsiteX1-103" fmla="*/ 9998 w 10002"/>
              <a:gd name="connsiteY1-104" fmla="*/ 0 h 10650"/>
              <a:gd name="connsiteX2-105" fmla="*/ 10000 w 10002"/>
              <a:gd name="connsiteY2-106" fmla="*/ 10650 h 10650"/>
              <a:gd name="connsiteX3-107" fmla="*/ 0 w 10002"/>
              <a:gd name="connsiteY3-108" fmla="*/ 10650 h 10650"/>
              <a:gd name="connsiteX4-109" fmla="*/ 10 w 10002"/>
              <a:gd name="connsiteY4-110" fmla="*/ 4167 h 10650"/>
              <a:gd name="connsiteX0-111" fmla="*/ 1 w 10003"/>
              <a:gd name="connsiteY0-112" fmla="*/ 4213 h 10650"/>
              <a:gd name="connsiteX1-113" fmla="*/ 9999 w 10003"/>
              <a:gd name="connsiteY1-114" fmla="*/ 0 h 10650"/>
              <a:gd name="connsiteX2-115" fmla="*/ 10001 w 10003"/>
              <a:gd name="connsiteY2-116" fmla="*/ 10650 h 10650"/>
              <a:gd name="connsiteX3-117" fmla="*/ 1 w 10003"/>
              <a:gd name="connsiteY3-118" fmla="*/ 10650 h 10650"/>
              <a:gd name="connsiteX4-119" fmla="*/ 1 w 10003"/>
              <a:gd name="connsiteY4-120" fmla="*/ 4213 h 10650"/>
              <a:gd name="connsiteX0-121" fmla="*/ 1 w 10003"/>
              <a:gd name="connsiteY0-122" fmla="*/ 4167 h 10650"/>
              <a:gd name="connsiteX1-123" fmla="*/ 9999 w 10003"/>
              <a:gd name="connsiteY1-124" fmla="*/ 0 h 10650"/>
              <a:gd name="connsiteX2-125" fmla="*/ 10001 w 10003"/>
              <a:gd name="connsiteY2-126" fmla="*/ 10650 h 10650"/>
              <a:gd name="connsiteX3-127" fmla="*/ 1 w 10003"/>
              <a:gd name="connsiteY3-128" fmla="*/ 10650 h 10650"/>
              <a:gd name="connsiteX4-129" fmla="*/ 1 w 10003"/>
              <a:gd name="connsiteY4-130" fmla="*/ 4167 h 10650"/>
              <a:gd name="connsiteX0-131" fmla="*/ 1 w 10003"/>
              <a:gd name="connsiteY0-132" fmla="*/ 4184 h 10667"/>
              <a:gd name="connsiteX1-133" fmla="*/ 9999 w 10003"/>
              <a:gd name="connsiteY1-134" fmla="*/ 0 h 10667"/>
              <a:gd name="connsiteX2-135" fmla="*/ 10001 w 10003"/>
              <a:gd name="connsiteY2-136" fmla="*/ 10667 h 10667"/>
              <a:gd name="connsiteX3-137" fmla="*/ 1 w 10003"/>
              <a:gd name="connsiteY3-138" fmla="*/ 10667 h 10667"/>
              <a:gd name="connsiteX4-139" fmla="*/ 1 w 10003"/>
              <a:gd name="connsiteY4-140" fmla="*/ 4184 h 1066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3" h="10667">
                <a:moveTo>
                  <a:pt x="1" y="4184"/>
                </a:moveTo>
                <a:lnTo>
                  <a:pt x="9999" y="0"/>
                </a:lnTo>
                <a:cubicBezTo>
                  <a:pt x="9988" y="3541"/>
                  <a:pt x="10012" y="7126"/>
                  <a:pt x="10001" y="10667"/>
                </a:cubicBezTo>
                <a:lnTo>
                  <a:pt x="1" y="10667"/>
                </a:lnTo>
                <a:cubicBezTo>
                  <a:pt x="7" y="8416"/>
                  <a:pt x="-5" y="6435"/>
                  <a:pt x="1" y="4184"/>
                </a:cubicBezTo>
                <a:close/>
              </a:path>
            </a:pathLst>
          </a:custGeom>
          <a:solidFill>
            <a:srgbClr val="FF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1186239" y="1510229"/>
            <a:ext cx="6096000" cy="2452979"/>
          </a:xfrm>
          <a:prstGeom prst="rect">
            <a:avLst/>
          </a:prstGeom>
        </p:spPr>
        <p:txBody>
          <a:bodyPr>
            <a:spAutoFit/>
          </a:bodyPr>
          <a:lstStyle/>
          <a:p>
            <a:pPr>
              <a:lnSpc>
                <a:spcPct val="120000"/>
              </a:lnSpc>
              <a:spcBef>
                <a:spcPct val="0"/>
              </a:spcBef>
            </a:pPr>
            <a:r>
              <a:rPr lang="zh-CN" altLang="en-US" sz="5500" b="1" dirty="0">
                <a:solidFill>
                  <a:schemeClr val="bg1"/>
                </a:solidFill>
                <a:latin typeface="方正汉真广标简体" panose="02000000000000000000" pitchFamily="2" charset="-122"/>
                <a:ea typeface="方正汉真广标简体" panose="02000000000000000000" pitchFamily="2" charset="-122"/>
                <a:cs typeface="阿里巴巴普惠体 H" panose="00020600040101010101" pitchFamily="18" charset="-122"/>
              </a:rPr>
              <a:t>新大学英语</a:t>
            </a:r>
            <a:endParaRPr lang="en-US" altLang="zh-CN" sz="5500" b="1" dirty="0">
              <a:solidFill>
                <a:schemeClr val="bg1"/>
              </a:solidFill>
              <a:latin typeface="方正汉真广标简体" panose="02000000000000000000" pitchFamily="2" charset="-122"/>
              <a:ea typeface="方正汉真广标简体" panose="02000000000000000000" pitchFamily="2" charset="-122"/>
              <a:cs typeface="阿里巴巴普惠体 H" panose="00020600040101010101" pitchFamily="18" charset="-122"/>
            </a:endParaRPr>
          </a:p>
          <a:p>
            <a:pPr>
              <a:lnSpc>
                <a:spcPct val="120000"/>
              </a:lnSpc>
              <a:spcBef>
                <a:spcPct val="0"/>
              </a:spcBef>
            </a:pPr>
            <a:r>
              <a:rPr lang="zh-CN" altLang="en-US" sz="7600" b="1" dirty="0">
                <a:solidFill>
                  <a:schemeClr val="bg1"/>
                </a:solidFill>
                <a:latin typeface="方正汉真广标简体" panose="02000000000000000000" pitchFamily="2" charset="-122"/>
                <a:ea typeface="方正汉真广标简体" panose="02000000000000000000" pitchFamily="2" charset="-122"/>
                <a:cs typeface="阿里巴巴普惠体 H" panose="00020600040101010101" pitchFamily="18" charset="-122"/>
              </a:rPr>
              <a:t>综合教程</a:t>
            </a: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44895" y="-172720"/>
            <a:ext cx="5266690" cy="7181850"/>
          </a:xfrm>
          <a:prstGeom prst="rect">
            <a:avLst/>
          </a:prstGeom>
        </p:spPr>
      </p:pic>
      <p:sp>
        <p:nvSpPr>
          <p:cNvPr id="8" name="圆角矩形 7"/>
          <p:cNvSpPr/>
          <p:nvPr/>
        </p:nvSpPr>
        <p:spPr>
          <a:xfrm>
            <a:off x="1299741" y="5943600"/>
            <a:ext cx="2666471" cy="401515"/>
          </a:xfrm>
          <a:prstGeom prst="roundRect">
            <a:avLst/>
          </a:prstGeom>
          <a:solidFill>
            <a:schemeClr val="bg1">
              <a:alpha val="7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49747" y="5953333"/>
            <a:ext cx="2467034" cy="383408"/>
          </a:xfrm>
          <a:prstGeom prst="rect">
            <a:avLst/>
          </a:prstGeom>
        </p:spPr>
      </p:pic>
    </p:spTree>
  </p:cSld>
  <p:clrMapOvr>
    <a:masterClrMapping/>
  </p:clrMapOvr>
  <p:transition>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13" name="文本框 12"/>
          <p:cNvSpPr txBox="1"/>
          <p:nvPr/>
        </p:nvSpPr>
        <p:spPr>
          <a:xfrm>
            <a:off x="831850" y="2131695"/>
            <a:ext cx="10620375" cy="1773555"/>
          </a:xfrm>
          <a:prstGeom prst="rect">
            <a:avLst/>
          </a:prstGeom>
          <a:noFill/>
        </p:spPr>
        <p:txBody>
          <a:bodyPr wrap="square" rtlCol="0">
            <a:spAutoFit/>
          </a:bodyPr>
          <a:lstStyle/>
          <a:p>
            <a:pPr indent="0" algn="just">
              <a:lnSpc>
                <a:spcPct val="114000"/>
              </a:lnSpc>
              <a:buNone/>
            </a:pPr>
            <a:r>
              <a:rPr lang="en-US" altLang="zh-CN" sz="2400" kern="100" dirty="0">
                <a:latin typeface="Calibri" panose="020F0502020204030204" pitchFamily="34" charset="0"/>
                <a:cs typeface="Calibri" panose="020F0502020204030204" pitchFamily="34" charset="0"/>
                <a:sym typeface="+mn-ea"/>
              </a:rPr>
              <a:t>2. Libraries nowadays adopt a system of arrangements called library classification to enable readers to locate their materials quickly and easily. Classifications may be natural (e.g. by subjects), artificial (e.g., by alphabet, form, or numerical order), or accidental (e.g. chronological or geographical). </a:t>
            </a:r>
            <a:endParaRPr lang="zh-CN" altLang="en-US" sz="240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14" name="动作按钮: 后退或前一项 13">
            <a:hlinkClick r:id="rId2" action="ppaction://hlinksldjump" highlightClick="1"/>
          </p:cNvPr>
          <p:cNvSpPr/>
          <p:nvPr/>
        </p:nvSpPr>
        <p:spPr>
          <a:xfrm>
            <a:off x="11241157" y="5802678"/>
            <a:ext cx="467139" cy="523192"/>
          </a:xfrm>
          <a:prstGeom prst="actionButtonBackPrevious">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4" name="文本框 3"/>
          <p:cNvSpPr txBox="1"/>
          <p:nvPr/>
        </p:nvSpPr>
        <p:spPr>
          <a:xfrm>
            <a:off x="6972742" y="578965"/>
            <a:ext cx="4457700" cy="523220"/>
          </a:xfrm>
          <a:prstGeom prst="rect">
            <a:avLst/>
          </a:prstGeom>
          <a:noFill/>
          <a:ln w="15875" cap="flat" cmpd="sng" algn="ctr">
            <a:noFill/>
            <a:prstDash val="solid"/>
          </a:ln>
          <a:effectLst/>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rPr>
              <a:t>Cultural Background</a:t>
            </a:r>
          </a:p>
        </p:txBody>
      </p:sp>
    </p:spTree>
  </p:cSld>
  <p:clrMapOvr>
    <a:masterClrMapping/>
  </p:clrMapOvr>
  <p:transition>
    <p:random/>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2439386"/>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dirty="0">
                <a:latin typeface="Calibri" panose="020F0502020204030204" pitchFamily="34" charset="0"/>
                <a:cs typeface="Calibri" panose="020F0502020204030204" pitchFamily="34" charset="0"/>
                <a:sym typeface="+mn-ea"/>
              </a:rPr>
              <a:t>11.  </a:t>
            </a:r>
            <a:r>
              <a:rPr lang="en-US" altLang="zh-CN" sz="2400" b="1" dirty="0">
                <a:latin typeface="Calibri" panose="020F0502020204030204" pitchFamily="34" charset="0"/>
                <a:cs typeface="Calibri" panose="020F0502020204030204" pitchFamily="34" charset="0"/>
                <a:sym typeface="+mn-ea"/>
              </a:rPr>
              <a:t>I think buying textbooks was what got me going. (Para 6) </a:t>
            </a:r>
            <a:endParaRPr lang="en-US" altLang="zh-CN" sz="2400" b="1" dirty="0">
              <a:latin typeface="Calibri" panose="020F0502020204030204" pitchFamily="34" charset="0"/>
              <a:cs typeface="Calibri" panose="020F0502020204030204" pitchFamily="34" charset="0"/>
            </a:endParaRPr>
          </a:p>
          <a:p>
            <a:pPr algn="just">
              <a:lnSpc>
                <a:spcPct val="114000"/>
              </a:lnSpc>
            </a:pPr>
            <a:r>
              <a:rPr lang="en-US" altLang="zh-CN" sz="2400" dirty="0">
                <a:solidFill>
                  <a:srgbClr val="FF0000"/>
                </a:solidFill>
                <a:latin typeface="Calibri" panose="020F0502020204030204" pitchFamily="34" charset="0"/>
                <a:cs typeface="Calibri" panose="020F0502020204030204" pitchFamily="34" charset="0"/>
                <a:sym typeface="+mn-ea"/>
              </a:rPr>
              <a:t>get sb. going</a:t>
            </a:r>
            <a:r>
              <a:rPr lang="en-US" altLang="zh-CN" sz="2400" dirty="0">
                <a:latin typeface="Calibri" panose="020F0502020204030204" pitchFamily="34" charset="0"/>
                <a:cs typeface="Calibri" panose="020F0502020204030204" pitchFamily="34" charset="0"/>
                <a:sym typeface="+mn-ea"/>
              </a:rPr>
              <a:t>: to get someone excited </a:t>
            </a:r>
            <a:endParaRPr lang="en-US" altLang="zh-CN" sz="2400" dirty="0">
              <a:latin typeface="Calibri" panose="020F0502020204030204" pitchFamily="34" charset="0"/>
              <a:cs typeface="Calibri" panose="020F0502020204030204" pitchFamily="34" charset="0"/>
            </a:endParaRPr>
          </a:p>
          <a:p>
            <a:pPr algn="just">
              <a:lnSpc>
                <a:spcPct val="114000"/>
              </a:lnSpc>
            </a:pPr>
            <a:r>
              <a:rPr lang="en-US" altLang="zh-CN" sz="2400" dirty="0">
                <a:latin typeface="Calibri" panose="020F0502020204030204" pitchFamily="34" charset="0"/>
                <a:cs typeface="Calibri" panose="020F0502020204030204" pitchFamily="34" charset="0"/>
                <a:sym typeface="+mn-ea"/>
              </a:rPr>
              <a:t>e.g. I guess I really got him going on the subject of politics.</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6" name="文本框 5"/>
          <p:cNvSpPr txBox="1"/>
          <p:nvPr/>
        </p:nvSpPr>
        <p:spPr>
          <a:xfrm>
            <a:off x="6972742" y="578965"/>
            <a:ext cx="4457700" cy="521970"/>
          </a:xfrm>
          <a:prstGeom prst="rect">
            <a:avLst/>
          </a:prstGeom>
          <a:noFill/>
          <a:ln w="15875" cap="flat" cmpd="sng" algn="ctr">
            <a:noFill/>
            <a:prstDash val="solid"/>
          </a:ln>
          <a:effectLst/>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Text Analysis</a:t>
            </a:r>
          </a:p>
        </p:txBody>
      </p:sp>
      <p:sp>
        <p:nvSpPr>
          <p:cNvPr id="15" name="动作按钮: 后退或前一项 14">
            <a:hlinkClick r:id="rId4" action="ppaction://hlinksldjump" highlightClick="1"/>
            <a:extLst>
              <a:ext uri="{FF2B5EF4-FFF2-40B4-BE49-F238E27FC236}">
                <a16:creationId xmlns:a16="http://schemas.microsoft.com/office/drawing/2014/main" id="{CB7BA479-86AE-4D4D-B05E-C54BF51DAD54}"/>
              </a:ext>
            </a:extLst>
          </p:cNvPr>
          <p:cNvSpPr/>
          <p:nvPr/>
        </p:nvSpPr>
        <p:spPr>
          <a:xfrm>
            <a:off x="10863972" y="5785130"/>
            <a:ext cx="467139" cy="52319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random/>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636905" y="1431925"/>
            <a:ext cx="11074400" cy="829945"/>
          </a:xfrm>
          <a:prstGeom prst="rect">
            <a:avLst/>
          </a:prstGeom>
          <a:noFill/>
        </p:spPr>
        <p:txBody>
          <a:bodyPr wrap="square">
            <a:spAutoFit/>
          </a:bodyPr>
          <a:lstStyle/>
          <a:p>
            <a:pPr algn="l"/>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sym typeface="+mn-ea"/>
              </a:rPr>
              <a:t>Fill in the blanks with words from the word bank. None of the words can be used more than once. Change the form when necessary.</a:t>
            </a:r>
            <a:endPar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endParaRPr>
          </a:p>
        </p:txBody>
      </p:sp>
      <p:grpSp>
        <p:nvGrpSpPr>
          <p:cNvPr id="21" name="组合 20"/>
          <p:cNvGrpSpPr/>
          <p:nvPr/>
        </p:nvGrpSpPr>
        <p:grpSpPr>
          <a:xfrm>
            <a:off x="867550" y="283464"/>
            <a:ext cx="1179420" cy="1051559"/>
            <a:chOff x="1313" y="323"/>
            <a:chExt cx="2280" cy="2032"/>
          </a:xfrm>
        </p:grpSpPr>
        <p:grpSp>
          <p:nvGrpSpPr>
            <p:cNvPr id="22" name="组合 158"/>
            <p:cNvGrpSpPr/>
            <p:nvPr/>
          </p:nvGrpSpPr>
          <p:grpSpPr>
            <a:xfrm>
              <a:off x="1313" y="323"/>
              <a:ext cx="2280" cy="2032"/>
              <a:chOff x="3720691" y="2824413"/>
              <a:chExt cx="1341120" cy="1209172"/>
            </a:xfrm>
          </p:grpSpPr>
          <p:sp>
            <p:nvSpPr>
              <p:cNvPr id="2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4" name="图片 23"/>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8" name="文本框 7"/>
          <p:cNvSpPr txBox="1"/>
          <p:nvPr/>
        </p:nvSpPr>
        <p:spPr>
          <a:xfrm>
            <a:off x="3300095" y="2434590"/>
            <a:ext cx="8307705" cy="3456305"/>
          </a:xfrm>
          <a:prstGeom prst="rect">
            <a:avLst/>
          </a:prstGeom>
          <a:noFill/>
        </p:spPr>
        <p:txBody>
          <a:bodyPr wrap="square">
            <a:spAutoFit/>
          </a:bodyPr>
          <a:lstStyle/>
          <a:p>
            <a:pPr marL="180340" indent="-180340" algn="just">
              <a:lnSpc>
                <a:spcPct val="114000"/>
              </a:lnSpc>
            </a:pPr>
            <a:r>
              <a:rPr lang="en-US" altLang="zh-CN" sz="2400" kern="100" dirty="0">
                <a:latin typeface="Calibri" panose="020F0502020204030204" pitchFamily="34" charset="0"/>
                <a:cs typeface="Calibri" panose="020F0502020204030204" pitchFamily="34" charset="0"/>
              </a:rPr>
              <a:t>1 We’ve achieved </a:t>
            </a:r>
            <a:r>
              <a:rPr lang="en-US" altLang="zh-CN" sz="2400" kern="100" dirty="0" err="1">
                <a:latin typeface="Calibri" panose="020F0502020204030204" pitchFamily="34" charset="0"/>
                <a:cs typeface="Calibri" panose="020F0502020204030204" pitchFamily="34" charset="0"/>
              </a:rPr>
              <a:t>some___________results</a:t>
            </a:r>
            <a:r>
              <a:rPr lang="en-US" altLang="zh-CN" sz="2400" kern="100" dirty="0">
                <a:latin typeface="Calibri" panose="020F0502020204030204" pitchFamily="34" charset="0"/>
                <a:cs typeface="Calibri" panose="020F0502020204030204" pitchFamily="34" charset="0"/>
              </a:rPr>
              <a:t> with this new drug. </a:t>
            </a:r>
          </a:p>
          <a:p>
            <a:pPr marL="180340" indent="-180340" algn="just">
              <a:lnSpc>
                <a:spcPct val="114000"/>
              </a:lnSpc>
            </a:pPr>
            <a:r>
              <a:rPr lang="en-US" altLang="zh-CN" sz="2400" kern="100" dirty="0">
                <a:latin typeface="Calibri" panose="020F0502020204030204" pitchFamily="34" charset="0"/>
                <a:cs typeface="Calibri" panose="020F0502020204030204" pitchFamily="34" charset="0"/>
              </a:rPr>
              <a:t>2 In Istanbul, East and West _______together in a way that is fascinating to observe. </a:t>
            </a:r>
          </a:p>
          <a:p>
            <a:pPr marL="180340" indent="-180340" algn="just">
              <a:lnSpc>
                <a:spcPct val="114000"/>
              </a:lnSpc>
            </a:pPr>
            <a:r>
              <a:rPr lang="en-US" altLang="zh-CN" sz="2400" kern="100" dirty="0">
                <a:latin typeface="Calibri" panose="020F0502020204030204" pitchFamily="34" charset="0"/>
                <a:cs typeface="Calibri" panose="020F0502020204030204" pitchFamily="34" charset="0"/>
              </a:rPr>
              <a:t>3 The present chairman of the organization is _____to retire next </a:t>
            </a:r>
          </a:p>
          <a:p>
            <a:pPr marL="180340" indent="-180340" algn="just">
              <a:lnSpc>
                <a:spcPct val="114000"/>
              </a:lnSpc>
            </a:pPr>
            <a:r>
              <a:rPr lang="en-US" altLang="zh-CN" sz="2400" kern="100" dirty="0">
                <a:latin typeface="Calibri" panose="020F0502020204030204" pitchFamily="34" charset="0"/>
                <a:cs typeface="Calibri" panose="020F0502020204030204" pitchFamily="34" charset="0"/>
              </a:rPr>
              <a:t>month. </a:t>
            </a:r>
          </a:p>
          <a:p>
            <a:pPr marL="180340" indent="-180340" algn="just">
              <a:lnSpc>
                <a:spcPct val="114000"/>
              </a:lnSpc>
            </a:pPr>
            <a:r>
              <a:rPr lang="en-US" altLang="zh-CN" sz="2400" kern="100" dirty="0">
                <a:latin typeface="Calibri" panose="020F0502020204030204" pitchFamily="34" charset="0"/>
                <a:cs typeface="Calibri" panose="020F0502020204030204" pitchFamily="34" charset="0"/>
              </a:rPr>
              <a:t>4 You have to drive slowly on these _________country roads. </a:t>
            </a:r>
          </a:p>
          <a:p>
            <a:pPr marL="180340" indent="-180340" algn="just">
              <a:lnSpc>
                <a:spcPct val="114000"/>
              </a:lnSpc>
            </a:pPr>
            <a:r>
              <a:rPr lang="en-US" altLang="zh-CN" sz="2400" kern="100" dirty="0">
                <a:latin typeface="Calibri" panose="020F0502020204030204" pitchFamily="34" charset="0"/>
                <a:cs typeface="Calibri" panose="020F0502020204030204" pitchFamily="34" charset="0"/>
              </a:rPr>
              <a:t>5 Once the last few people had left the hall, the caretaker began </a:t>
            </a:r>
          </a:p>
          <a:p>
            <a:pPr marL="180340" indent="-180340" algn="just">
              <a:lnSpc>
                <a:spcPct val="114000"/>
              </a:lnSpc>
            </a:pPr>
            <a:r>
              <a:rPr lang="en-US" altLang="zh-CN" sz="2400" kern="100" dirty="0">
                <a:latin typeface="Calibri" panose="020F0502020204030204" pitchFamily="34" charset="0"/>
                <a:cs typeface="Calibri" panose="020F0502020204030204" pitchFamily="34" charset="0"/>
              </a:rPr>
              <a:t>________up the chairs. </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4" name="文本框 3"/>
          <p:cNvSpPr txBox="1"/>
          <p:nvPr/>
        </p:nvSpPr>
        <p:spPr>
          <a:xfrm>
            <a:off x="6358030" y="2420035"/>
            <a:ext cx="1592580" cy="461665"/>
          </a:xfrm>
          <a:prstGeom prst="rect">
            <a:avLst/>
          </a:prstGeom>
          <a:noFill/>
        </p:spPr>
        <p:txBody>
          <a:bodyPr wrap="square" rtlCol="0">
            <a:spAutoFit/>
          </a:bodyPr>
          <a:lstStyle/>
          <a:p>
            <a:r>
              <a:rPr lang="en-US" altLang="zh-CN" sz="2400" kern="100" dirty="0">
                <a:solidFill>
                  <a:srgbClr val="FF0000"/>
                </a:solidFill>
                <a:latin typeface="Calibri" panose="020F0502020204030204" pitchFamily="34" charset="0"/>
                <a:cs typeface="Calibri" panose="020F0502020204030204" pitchFamily="34" charset="0"/>
              </a:rPr>
              <a:t>marvelous</a:t>
            </a:r>
            <a:endParaRPr lang="zh-CN" altLang="en-US" sz="2400" dirty="0">
              <a:solidFill>
                <a:srgbClr val="FF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5" name="文本框 4"/>
          <p:cNvSpPr txBox="1"/>
          <p:nvPr/>
        </p:nvSpPr>
        <p:spPr>
          <a:xfrm>
            <a:off x="7393844" y="2866786"/>
            <a:ext cx="972638" cy="461665"/>
          </a:xfrm>
          <a:prstGeom prst="rect">
            <a:avLst/>
          </a:prstGeom>
          <a:noFill/>
        </p:spPr>
        <p:txBody>
          <a:bodyPr wrap="square" rtlCol="0">
            <a:spAutoFit/>
          </a:bodyPr>
          <a:lstStyle/>
          <a:p>
            <a:r>
              <a:rPr lang="en-US" altLang="zh-CN" sz="2400" kern="100" dirty="0">
                <a:solidFill>
                  <a:srgbClr val="FF0000"/>
                </a:solidFill>
                <a:latin typeface="Calibri" panose="020F0502020204030204" pitchFamily="34" charset="0"/>
                <a:cs typeface="Calibri" panose="020F0502020204030204" pitchFamily="34" charset="0"/>
              </a:rPr>
              <a:t>fuse</a:t>
            </a:r>
            <a:endParaRPr lang="en-US" altLang="zh-CN" sz="2400" dirty="0">
              <a:solidFill>
                <a:srgbClr val="FF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7" name="文本框 6"/>
          <p:cNvSpPr txBox="1"/>
          <p:nvPr/>
        </p:nvSpPr>
        <p:spPr>
          <a:xfrm>
            <a:off x="9029839" y="3685833"/>
            <a:ext cx="796290" cy="461665"/>
          </a:xfrm>
          <a:prstGeom prst="rect">
            <a:avLst/>
          </a:prstGeom>
          <a:noFill/>
        </p:spPr>
        <p:txBody>
          <a:bodyPr wrap="square" rtlCol="0">
            <a:spAutoFit/>
          </a:bodyPr>
          <a:lstStyle/>
          <a:p>
            <a:r>
              <a:rPr lang="en-US" altLang="zh-CN" sz="2400" kern="100" dirty="0">
                <a:solidFill>
                  <a:srgbClr val="FF0000"/>
                </a:solidFill>
                <a:latin typeface="Calibri" panose="020F0502020204030204" pitchFamily="34" charset="0"/>
                <a:cs typeface="Calibri" panose="020F0502020204030204" pitchFamily="34" charset="0"/>
              </a:rPr>
              <a:t>due</a:t>
            </a:r>
            <a:endParaRPr lang="en-US" altLang="zh-CN" sz="2400" dirty="0">
              <a:solidFill>
                <a:srgbClr val="FF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5" name="文本框 14"/>
          <p:cNvSpPr txBox="1"/>
          <p:nvPr/>
        </p:nvSpPr>
        <p:spPr>
          <a:xfrm>
            <a:off x="7848548" y="4463749"/>
            <a:ext cx="1239069" cy="461665"/>
          </a:xfrm>
          <a:prstGeom prst="rect">
            <a:avLst/>
          </a:prstGeom>
          <a:noFill/>
        </p:spPr>
        <p:txBody>
          <a:bodyPr wrap="square" rtlCol="0">
            <a:spAutoFit/>
          </a:bodyPr>
          <a:lstStyle/>
          <a:p>
            <a:r>
              <a:rPr lang="en-US" altLang="zh-CN" sz="2400" kern="100" dirty="0">
                <a:solidFill>
                  <a:srgbClr val="FF0000"/>
                </a:solidFill>
                <a:latin typeface="Calibri" panose="020F0502020204030204" pitchFamily="34" charset="0"/>
                <a:cs typeface="Calibri" panose="020F0502020204030204" pitchFamily="34" charset="0"/>
              </a:rPr>
              <a:t>crooked</a:t>
            </a:r>
            <a:endParaRPr lang="en-US" altLang="zh-CN" sz="2400" dirty="0">
              <a:solidFill>
                <a:srgbClr val="FF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6" name="文本框 15"/>
          <p:cNvSpPr txBox="1"/>
          <p:nvPr/>
        </p:nvSpPr>
        <p:spPr>
          <a:xfrm>
            <a:off x="3402500" y="5360702"/>
            <a:ext cx="1447801" cy="461665"/>
          </a:xfrm>
          <a:prstGeom prst="rect">
            <a:avLst/>
          </a:prstGeom>
          <a:noFill/>
        </p:spPr>
        <p:txBody>
          <a:bodyPr wrap="square" rtlCol="0">
            <a:spAutoFit/>
          </a:bodyPr>
          <a:lstStyle/>
          <a:p>
            <a:r>
              <a:rPr lang="en-US" altLang="zh-CN" sz="2400" kern="100" dirty="0">
                <a:solidFill>
                  <a:srgbClr val="FF0000"/>
                </a:solidFill>
                <a:latin typeface="Calibri" panose="020F0502020204030204" pitchFamily="34" charset="0"/>
                <a:cs typeface="Calibri" panose="020F0502020204030204" pitchFamily="34" charset="0"/>
              </a:rPr>
              <a:t>stacking</a:t>
            </a:r>
            <a:endParaRPr lang="en-US" altLang="zh-CN" sz="2400" dirty="0">
              <a:solidFill>
                <a:srgbClr val="FF0000"/>
              </a:solidFill>
              <a:effectLst/>
              <a:latin typeface="Calibri" panose="020F0502020204030204" pitchFamily="34" charset="0"/>
              <a:ea typeface="宋体" panose="02010600030101010101" pitchFamily="2" charset="-122"/>
              <a:cs typeface="Calibri" panose="020F0502020204030204" pitchFamily="34" charset="0"/>
            </a:endParaRPr>
          </a:p>
        </p:txBody>
      </p:sp>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8185" y="2261870"/>
            <a:ext cx="2315845" cy="407416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15" grpId="0"/>
      <p:bldP spid="16"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636905" y="1431925"/>
            <a:ext cx="11074400" cy="829945"/>
          </a:xfrm>
          <a:prstGeom prst="rect">
            <a:avLst/>
          </a:prstGeom>
          <a:noFill/>
        </p:spPr>
        <p:txBody>
          <a:bodyPr wrap="square">
            <a:spAutoFit/>
          </a:bodyPr>
          <a:lstStyle/>
          <a:p>
            <a:pPr algn="l"/>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sym typeface="+mn-ea"/>
              </a:rPr>
              <a:t>Fill in the blanks with words from the word bank. None of the words can be used more than once. Change the form when necessary.</a:t>
            </a:r>
            <a:endPar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endParaRPr>
          </a:p>
        </p:txBody>
      </p:sp>
      <p:grpSp>
        <p:nvGrpSpPr>
          <p:cNvPr id="21" name="组合 20"/>
          <p:cNvGrpSpPr/>
          <p:nvPr/>
        </p:nvGrpSpPr>
        <p:grpSpPr>
          <a:xfrm>
            <a:off x="867550" y="283464"/>
            <a:ext cx="1179420" cy="1051559"/>
            <a:chOff x="1313" y="323"/>
            <a:chExt cx="2280" cy="2032"/>
          </a:xfrm>
        </p:grpSpPr>
        <p:grpSp>
          <p:nvGrpSpPr>
            <p:cNvPr id="22" name="组合 158"/>
            <p:cNvGrpSpPr/>
            <p:nvPr/>
          </p:nvGrpSpPr>
          <p:grpSpPr>
            <a:xfrm>
              <a:off x="1313" y="323"/>
              <a:ext cx="2280" cy="2032"/>
              <a:chOff x="3720691" y="2824413"/>
              <a:chExt cx="1341120" cy="1209172"/>
            </a:xfrm>
          </p:grpSpPr>
          <p:sp>
            <p:nvSpPr>
              <p:cNvPr id="2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4" name="图片 23"/>
            <p:cNvPicPr>
              <a:picLocks noChangeAspect="1"/>
            </p:cNvPicPr>
            <p:nvPr/>
          </p:nvPicPr>
          <p:blipFill>
            <a:blip r:embed="rId2"/>
            <a:stretch>
              <a:fillRect/>
            </a:stretch>
          </p:blipFill>
          <p:spPr>
            <a:xfrm>
              <a:off x="1635" y="568"/>
              <a:ext cx="1538" cy="1537"/>
            </a:xfrm>
            <a:prstGeom prst="rect">
              <a:avLst/>
            </a:prstGeom>
            <a:noFill/>
            <a:ln w="9525">
              <a:noFill/>
            </a:ln>
          </p:spPr>
        </p:pic>
      </p:grpSp>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8185" y="2261870"/>
            <a:ext cx="2315845" cy="4074160"/>
          </a:xfrm>
          <a:prstGeom prst="rect">
            <a:avLst/>
          </a:prstGeom>
        </p:spPr>
      </p:pic>
      <p:sp>
        <p:nvSpPr>
          <p:cNvPr id="10" name="文本框 9"/>
          <p:cNvSpPr txBox="1"/>
          <p:nvPr/>
        </p:nvSpPr>
        <p:spPr>
          <a:xfrm>
            <a:off x="3355349" y="2672308"/>
            <a:ext cx="8073515" cy="2614930"/>
          </a:xfrm>
          <a:prstGeom prst="rect">
            <a:avLst/>
          </a:prstGeom>
          <a:noFill/>
        </p:spPr>
        <p:txBody>
          <a:bodyPr wrap="square">
            <a:spAutoFit/>
          </a:bodyPr>
          <a:lstStyle/>
          <a:p>
            <a:pPr marL="180340" indent="-180340" algn="just">
              <a:lnSpc>
                <a:spcPct val="114000"/>
              </a:lnSpc>
            </a:pPr>
            <a:r>
              <a:rPr lang="en-US" altLang="zh-CN" sz="2400" kern="100" dirty="0">
                <a:latin typeface="Calibri" panose="020F0502020204030204" pitchFamily="34" charset="0"/>
                <a:cs typeface="Calibri" panose="020F0502020204030204" pitchFamily="34" charset="0"/>
              </a:rPr>
              <a:t>6. I think cigarette advertising should be banned__________. </a:t>
            </a:r>
          </a:p>
          <a:p>
            <a:pPr marL="180340" indent="-180340" algn="just">
              <a:lnSpc>
                <a:spcPct val="114000"/>
              </a:lnSpc>
            </a:pPr>
            <a:r>
              <a:rPr lang="en-US" altLang="zh-CN" sz="2400" kern="100" dirty="0">
                <a:latin typeface="Calibri" panose="020F0502020204030204" pitchFamily="34" charset="0"/>
                <a:cs typeface="Calibri" panose="020F0502020204030204" pitchFamily="34" charset="0"/>
              </a:rPr>
              <a:t>7. I’ve got no sense of_______, so I’m a terrible dancer. </a:t>
            </a:r>
          </a:p>
          <a:p>
            <a:pPr marL="180340" indent="-180340" algn="just">
              <a:lnSpc>
                <a:spcPct val="114000"/>
              </a:lnSpc>
            </a:pPr>
            <a:r>
              <a:rPr lang="en-US" altLang="zh-CN" sz="2400" kern="100" dirty="0">
                <a:latin typeface="Calibri" panose="020F0502020204030204" pitchFamily="34" charset="0"/>
                <a:cs typeface="Calibri" panose="020F0502020204030204" pitchFamily="34" charset="0"/>
              </a:rPr>
              <a:t>crook </a:t>
            </a:r>
          </a:p>
          <a:p>
            <a:pPr marL="180340" indent="-180340" algn="just">
              <a:lnSpc>
                <a:spcPct val="114000"/>
              </a:lnSpc>
            </a:pPr>
            <a:r>
              <a:rPr lang="en-US" altLang="zh-CN" sz="2400" kern="100" dirty="0">
                <a:latin typeface="Calibri" panose="020F0502020204030204" pitchFamily="34" charset="0"/>
                <a:cs typeface="Calibri" panose="020F0502020204030204" pitchFamily="34" charset="0"/>
              </a:rPr>
              <a:t>8. If the chicken is fairly small, you may simply _______it in half. </a:t>
            </a:r>
          </a:p>
          <a:p>
            <a:pPr marL="180340" indent="-180340" algn="just">
              <a:lnSpc>
                <a:spcPct val="114000"/>
              </a:lnSpc>
            </a:pPr>
            <a:r>
              <a:rPr lang="en-US" altLang="zh-CN" sz="2400" kern="100" dirty="0">
                <a:latin typeface="Calibri" panose="020F0502020204030204" pitchFamily="34" charset="0"/>
                <a:cs typeface="Calibri" panose="020F0502020204030204" pitchFamily="34" charset="0"/>
              </a:rPr>
              <a:t>9. We found a __________supply of coconuts on the island. </a:t>
            </a:r>
          </a:p>
          <a:p>
            <a:pPr marL="180340" indent="-180340" algn="just">
              <a:lnSpc>
                <a:spcPct val="114000"/>
              </a:lnSpc>
            </a:pPr>
            <a:r>
              <a:rPr lang="en-US" altLang="zh-CN" sz="2400" kern="100" dirty="0">
                <a:latin typeface="Calibri" panose="020F0502020204030204" pitchFamily="34" charset="0"/>
                <a:cs typeface="Calibri" panose="020F0502020204030204" pitchFamily="34" charset="0"/>
              </a:rPr>
              <a:t>10. The video shows the _________and spills of motor racing. </a:t>
            </a:r>
          </a:p>
        </p:txBody>
      </p:sp>
      <p:sp>
        <p:nvSpPr>
          <p:cNvPr id="14" name="文本框 13"/>
          <p:cNvSpPr txBox="1"/>
          <p:nvPr/>
        </p:nvSpPr>
        <p:spPr>
          <a:xfrm>
            <a:off x="9516807" y="2599248"/>
            <a:ext cx="1500809" cy="461665"/>
          </a:xfrm>
          <a:prstGeom prst="rect">
            <a:avLst/>
          </a:prstGeom>
          <a:noFill/>
        </p:spPr>
        <p:txBody>
          <a:bodyPr wrap="square" rtlCol="0">
            <a:spAutoFit/>
          </a:bodyPr>
          <a:lstStyle/>
          <a:p>
            <a:r>
              <a:rPr lang="en-US" altLang="zh-CN" sz="2400" kern="100" dirty="0">
                <a:solidFill>
                  <a:srgbClr val="FF0000"/>
                </a:solidFill>
                <a:latin typeface="Calibri" panose="020F0502020204030204" pitchFamily="34" charset="0"/>
                <a:cs typeface="Calibri" panose="020F0502020204030204" pitchFamily="34" charset="0"/>
              </a:rPr>
              <a:t>outright</a:t>
            </a:r>
            <a:endParaRPr lang="zh-CN" altLang="en-US" sz="2400" dirty="0">
              <a:solidFill>
                <a:srgbClr val="FF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1" name="文本框 10"/>
          <p:cNvSpPr txBox="1"/>
          <p:nvPr/>
        </p:nvSpPr>
        <p:spPr>
          <a:xfrm>
            <a:off x="6212637" y="3060913"/>
            <a:ext cx="1500809" cy="461665"/>
          </a:xfrm>
          <a:prstGeom prst="rect">
            <a:avLst/>
          </a:prstGeom>
          <a:noFill/>
        </p:spPr>
        <p:txBody>
          <a:bodyPr wrap="square" rtlCol="0">
            <a:spAutoFit/>
          </a:bodyPr>
          <a:lstStyle/>
          <a:p>
            <a:r>
              <a:rPr lang="en-US" altLang="zh-CN" sz="2400" kern="100" dirty="0">
                <a:solidFill>
                  <a:srgbClr val="FF0000"/>
                </a:solidFill>
                <a:latin typeface="Calibri" panose="020F0502020204030204" pitchFamily="34" charset="0"/>
                <a:cs typeface="Calibri" panose="020F0502020204030204" pitchFamily="34" charset="0"/>
              </a:rPr>
              <a:t>rhythm</a:t>
            </a:r>
            <a:endParaRPr lang="zh-CN" altLang="en-US" sz="2400" dirty="0">
              <a:solidFill>
                <a:srgbClr val="FF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2" name="文本框 11"/>
          <p:cNvSpPr txBox="1"/>
          <p:nvPr/>
        </p:nvSpPr>
        <p:spPr>
          <a:xfrm>
            <a:off x="9161872" y="3924656"/>
            <a:ext cx="1500809" cy="461665"/>
          </a:xfrm>
          <a:prstGeom prst="rect">
            <a:avLst/>
          </a:prstGeom>
          <a:noFill/>
        </p:spPr>
        <p:txBody>
          <a:bodyPr wrap="square" rtlCol="0">
            <a:spAutoFit/>
          </a:bodyPr>
          <a:lstStyle/>
          <a:p>
            <a:r>
              <a:rPr lang="en-US" altLang="zh-CN" sz="2400" kern="100" dirty="0">
                <a:solidFill>
                  <a:srgbClr val="FF0000"/>
                </a:solidFill>
                <a:latin typeface="Calibri" panose="020F0502020204030204" pitchFamily="34" charset="0"/>
                <a:cs typeface="Calibri" panose="020F0502020204030204" pitchFamily="34" charset="0"/>
              </a:rPr>
              <a:t>split</a:t>
            </a:r>
            <a:endParaRPr lang="zh-CN" altLang="en-US" sz="2400" dirty="0">
              <a:solidFill>
                <a:srgbClr val="FF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7" name="文本框 16"/>
          <p:cNvSpPr txBox="1"/>
          <p:nvPr/>
        </p:nvSpPr>
        <p:spPr>
          <a:xfrm>
            <a:off x="5252685" y="4366705"/>
            <a:ext cx="1484625" cy="461665"/>
          </a:xfrm>
          <a:prstGeom prst="rect">
            <a:avLst/>
          </a:prstGeom>
          <a:noFill/>
        </p:spPr>
        <p:txBody>
          <a:bodyPr wrap="square" rtlCol="0">
            <a:spAutoFit/>
          </a:bodyPr>
          <a:lstStyle/>
          <a:p>
            <a:r>
              <a:rPr lang="en-US" altLang="zh-CN" sz="2400" kern="100" dirty="0">
                <a:solidFill>
                  <a:srgbClr val="FF0000"/>
                </a:solidFill>
                <a:latin typeface="Calibri" panose="020F0502020204030204" pitchFamily="34" charset="0"/>
                <a:cs typeface="Calibri" panose="020F0502020204030204" pitchFamily="34" charset="0"/>
              </a:rPr>
              <a:t>bountiful</a:t>
            </a:r>
            <a:endParaRPr lang="zh-CN" altLang="en-US" sz="2400" dirty="0">
              <a:solidFill>
                <a:srgbClr val="FF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8" name="文本框 17"/>
          <p:cNvSpPr txBox="1"/>
          <p:nvPr/>
        </p:nvSpPr>
        <p:spPr>
          <a:xfrm>
            <a:off x="6737310" y="4759033"/>
            <a:ext cx="1291722" cy="461665"/>
          </a:xfrm>
          <a:prstGeom prst="rect">
            <a:avLst/>
          </a:prstGeom>
          <a:noFill/>
        </p:spPr>
        <p:txBody>
          <a:bodyPr wrap="square" rtlCol="0">
            <a:spAutoFit/>
          </a:bodyPr>
          <a:lstStyle/>
          <a:p>
            <a:r>
              <a:rPr lang="en-US" altLang="zh-CN" sz="2400" kern="100" dirty="0">
                <a:solidFill>
                  <a:srgbClr val="FF0000"/>
                </a:solidFill>
                <a:latin typeface="Calibri" panose="020F0502020204030204" pitchFamily="34" charset="0"/>
                <a:cs typeface="Calibri" panose="020F0502020204030204" pitchFamily="34" charset="0"/>
              </a:rPr>
              <a:t>thrills</a:t>
            </a:r>
            <a:endParaRPr lang="zh-CN" altLang="en-US" sz="2400" dirty="0">
              <a:solidFill>
                <a:srgbClr val="FF0000"/>
              </a:solidFill>
              <a:effectLst/>
              <a:latin typeface="Calibri" panose="020F0502020204030204" pitchFamily="34" charset="0"/>
              <a:ea typeface="宋体" panose="02010600030101010101" pitchFamily="2" charset="-122"/>
              <a:cs typeface="Calibri" panose="020F0502020204030204" pitchFamily="34"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1" grpId="0"/>
      <p:bldP spid="12" grpId="0"/>
      <p:bldP spid="17"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8" name="文本框 7"/>
          <p:cNvSpPr txBox="1"/>
          <p:nvPr/>
        </p:nvSpPr>
        <p:spPr>
          <a:xfrm>
            <a:off x="732141" y="3239956"/>
            <a:ext cx="11802138" cy="1773555"/>
          </a:xfrm>
          <a:prstGeom prst="rect">
            <a:avLst/>
          </a:prstGeom>
          <a:noFill/>
        </p:spPr>
        <p:txBody>
          <a:bodyPr wrap="square" rtlCol="0">
            <a:spAutoFit/>
          </a:bodyPr>
          <a:lstStyle/>
          <a:p>
            <a:pPr algn="just">
              <a:lnSpc>
                <a:spcPct val="114000"/>
              </a:lnSpc>
            </a:pPr>
            <a:r>
              <a:rPr lang="en-US" altLang="zh-CN" sz="2400" b="1" kern="100" dirty="0">
                <a:solidFill>
                  <a:schemeClr val="accent6">
                    <a:lumMod val="75000"/>
                  </a:schemeClr>
                </a:solidFill>
                <a:effectLst/>
                <a:latin typeface="Calibri" panose="020F0502020204030204" pitchFamily="34" charset="0"/>
                <a:ea typeface="宋体" panose="02010600030101010101" pitchFamily="2" charset="-122"/>
                <a:cs typeface="Calibri" panose="020F0502020204030204" pitchFamily="34" charset="0"/>
              </a:rPr>
              <a:t>Part I</a:t>
            </a:r>
            <a:r>
              <a:rPr lang="en-US" altLang="zh-CN" sz="2400" b="1" kern="100" dirty="0">
                <a:effectLst/>
                <a:latin typeface="Calibri" panose="020F0502020204030204" pitchFamily="34" charset="0"/>
                <a:ea typeface="宋体" panose="02010600030101010101" pitchFamily="2" charset="-122"/>
                <a:cs typeface="Calibri" panose="020F0502020204030204" pitchFamily="34" charset="0"/>
              </a:rPr>
              <a:t>  </a:t>
            </a:r>
            <a:r>
              <a:rPr lang="en-US" altLang="zh-CN" sz="2400" kern="100" dirty="0">
                <a:latin typeface="Calibri" panose="020F0502020204030204" pitchFamily="34" charset="0"/>
                <a:ea typeface="宋体" panose="02010600030101010101" pitchFamily="2" charset="-122"/>
                <a:cs typeface="Calibri" panose="020F0502020204030204" pitchFamily="34" charset="0"/>
              </a:rPr>
              <a:t>(Paragraphs 1-3) A brief introduction to the college library and the survey </a:t>
            </a:r>
          </a:p>
          <a:p>
            <a:pPr algn="just">
              <a:lnSpc>
                <a:spcPct val="114000"/>
              </a:lnSpc>
            </a:pPr>
            <a:r>
              <a:rPr lang="en-US" altLang="zh-CN" sz="2400" kern="100" dirty="0">
                <a:latin typeface="Calibri" panose="020F0502020204030204" pitchFamily="34" charset="0"/>
                <a:ea typeface="宋体" panose="02010600030101010101" pitchFamily="2" charset="-122"/>
                <a:cs typeface="Calibri" panose="020F0502020204030204" pitchFamily="34" charset="0"/>
              </a:rPr>
              <a:t>1) Purpose of the survey: how students are using the college library </a:t>
            </a:r>
          </a:p>
          <a:p>
            <a:pPr algn="just">
              <a:lnSpc>
                <a:spcPct val="114000"/>
              </a:lnSpc>
            </a:pPr>
            <a:r>
              <a:rPr lang="en-US" altLang="zh-CN" sz="2400" kern="100" dirty="0">
                <a:latin typeface="Calibri" panose="020F0502020204030204" pitchFamily="34" charset="0"/>
                <a:ea typeface="宋体" panose="02010600030101010101" pitchFamily="2" charset="-122"/>
                <a:cs typeface="Calibri" panose="020F0502020204030204" pitchFamily="34" charset="0"/>
              </a:rPr>
              <a:t>2) Time of the survey: the spring of 2015 </a:t>
            </a:r>
          </a:p>
          <a:p>
            <a:pPr algn="just">
              <a:lnSpc>
                <a:spcPct val="114000"/>
              </a:lnSpc>
            </a:pPr>
            <a:r>
              <a:rPr lang="en-US" altLang="zh-CN" sz="2400" kern="100" dirty="0">
                <a:latin typeface="Calibri" panose="020F0502020204030204" pitchFamily="34" charset="0"/>
                <a:ea typeface="宋体" panose="02010600030101010101" pitchFamily="2" charset="-122"/>
                <a:cs typeface="Calibri" panose="020F0502020204030204" pitchFamily="34" charset="0"/>
              </a:rPr>
              <a:t>3) Respondents: nearly 3,000 college students </a:t>
            </a:r>
            <a:endParaRPr lang="zh-CN" altLang="en-US" sz="240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9" name="文本框 8"/>
          <p:cNvSpPr txBox="1"/>
          <p:nvPr/>
        </p:nvSpPr>
        <p:spPr>
          <a:xfrm>
            <a:off x="787400" y="2198370"/>
            <a:ext cx="11020425" cy="82994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kern="100" dirty="0">
                <a:effectLst/>
                <a:latin typeface="Calibri" panose="020F0502020204030204" pitchFamily="34" charset="0"/>
                <a:ea typeface="宋体" panose="02010600030101010101" pitchFamily="2" charset="-122"/>
                <a:cs typeface="Calibri" panose="020F0502020204030204" pitchFamily="34" charset="0"/>
              </a:rPr>
              <a:t>In this text, </a:t>
            </a:r>
            <a:r>
              <a:rPr lang="en-US" altLang="zh-CN" sz="2400" kern="100" dirty="0">
                <a:latin typeface="Calibri" panose="020F0502020204030204" pitchFamily="34" charset="0"/>
                <a:cs typeface="Calibri" panose="020F0502020204030204" pitchFamily="34" charset="0"/>
              </a:rPr>
              <a:t>Tami </a:t>
            </a:r>
            <a:r>
              <a:rPr lang="en-US" altLang="zh-CN" sz="2400" kern="100" dirty="0" err="1">
                <a:latin typeface="Calibri" panose="020F0502020204030204" pitchFamily="34" charset="0"/>
                <a:cs typeface="Calibri" panose="020F0502020204030204" pitchFamily="34" charset="0"/>
              </a:rPr>
              <a:t>Stang</a:t>
            </a:r>
            <a:r>
              <a:rPr lang="en-US" altLang="zh-CN" sz="2400" kern="100" dirty="0">
                <a:latin typeface="Calibri" panose="020F0502020204030204" pitchFamily="34" charset="0"/>
                <a:cs typeface="Calibri" panose="020F0502020204030204" pitchFamily="34" charset="0"/>
              </a:rPr>
              <a:t> states four reasons why students use their college library based on a survey report. </a:t>
            </a:r>
            <a:endParaRPr lang="zh-CN" altLang="en-US" sz="240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11" name="文本框 10"/>
          <p:cNvSpPr txBox="1"/>
          <p:nvPr/>
        </p:nvSpPr>
        <p:spPr>
          <a:xfrm>
            <a:off x="6972742" y="578965"/>
            <a:ext cx="4457700" cy="52322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Text Analysis</a:t>
            </a:r>
          </a:p>
        </p:txBody>
      </p:sp>
      <p:sp>
        <p:nvSpPr>
          <p:cNvPr id="12" name="文本框 11"/>
          <p:cNvSpPr txBox="1"/>
          <p:nvPr/>
        </p:nvSpPr>
        <p:spPr>
          <a:xfrm>
            <a:off x="1355711" y="1629930"/>
            <a:ext cx="4457700" cy="460375"/>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indent="0" algn="l">
              <a:buFont typeface="Wingdings" panose="05000000000000000000" pitchFamily="2" charset="2"/>
              <a:buNone/>
            </a:pPr>
            <a:r>
              <a:rPr lang="en-US" altLang="zh-CN" sz="2400" b="1" dirty="0">
                <a:latin typeface="Calibri" panose="020F0502020204030204" pitchFamily="34" charset="0"/>
                <a:ea typeface="宋体" panose="02010600030101010101" pitchFamily="2" charset="-122"/>
                <a:cs typeface="Calibri" panose="020F0502020204030204" pitchFamily="34" charset="0"/>
              </a:rPr>
              <a:t>Structure of the Text</a:t>
            </a:r>
          </a:p>
        </p:txBody>
      </p:sp>
      <p:pic>
        <p:nvPicPr>
          <p:cNvPr id="22" name="图片 21"/>
          <p:cNvPicPr>
            <a:picLocks noChangeAspect="1"/>
          </p:cNvPicPr>
          <p:nvPr/>
        </p:nvPicPr>
        <p:blipFill>
          <a:blip r:embed="rId3"/>
          <a:stretch>
            <a:fillRect/>
          </a:stretch>
        </p:blipFill>
        <p:spPr>
          <a:xfrm>
            <a:off x="732075" y="1569547"/>
            <a:ext cx="640936" cy="562294"/>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8" name="文本框 7"/>
          <p:cNvSpPr txBox="1"/>
          <p:nvPr/>
        </p:nvSpPr>
        <p:spPr>
          <a:xfrm>
            <a:off x="732155" y="2236470"/>
            <a:ext cx="10709910" cy="3456305"/>
          </a:xfrm>
          <a:prstGeom prst="rect">
            <a:avLst/>
          </a:prstGeom>
          <a:noFill/>
        </p:spPr>
        <p:txBody>
          <a:bodyPr wrap="square" rtlCol="0">
            <a:spAutoFit/>
          </a:bodyPr>
          <a:lstStyle/>
          <a:p>
            <a:pPr algn="just">
              <a:lnSpc>
                <a:spcPct val="114000"/>
              </a:lnSpc>
            </a:pPr>
            <a:r>
              <a:rPr lang="en-US" altLang="zh-CN" sz="2400" b="1" kern="100" dirty="0">
                <a:solidFill>
                  <a:schemeClr val="accent6">
                    <a:lumMod val="75000"/>
                  </a:schemeClr>
                </a:solidFill>
                <a:effectLst/>
                <a:latin typeface="Calibri" panose="020F0502020204030204" pitchFamily="34" charset="0"/>
                <a:ea typeface="宋体" panose="02010600030101010101" pitchFamily="2" charset="-122"/>
                <a:cs typeface="Calibri" panose="020F0502020204030204" pitchFamily="34" charset="0"/>
              </a:rPr>
              <a:t>Part II</a:t>
            </a:r>
            <a:r>
              <a:rPr lang="en-US" altLang="zh-CN" sz="2400" b="1" kern="100" dirty="0">
                <a:effectLst/>
                <a:latin typeface="Calibri" panose="020F0502020204030204" pitchFamily="34" charset="0"/>
                <a:ea typeface="宋体" panose="02010600030101010101" pitchFamily="2" charset="-122"/>
                <a:cs typeface="Calibri" panose="020F0502020204030204" pitchFamily="34" charset="0"/>
              </a:rPr>
              <a:t> </a:t>
            </a:r>
            <a:r>
              <a:rPr lang="en-US" altLang="zh-CN" sz="2400" kern="100" dirty="0">
                <a:latin typeface="Calibri" panose="020F0502020204030204" pitchFamily="34" charset="0"/>
                <a:ea typeface="宋体" panose="02010600030101010101" pitchFamily="2" charset="-122"/>
                <a:cs typeface="Calibri" panose="020F0502020204030204" pitchFamily="34" charset="0"/>
              </a:rPr>
              <a:t>(Paragraphs 4-12) Detailed explanation of the top four reasons why and how students are using the college library </a:t>
            </a:r>
          </a:p>
          <a:p>
            <a:pPr algn="just">
              <a:lnSpc>
                <a:spcPct val="114000"/>
              </a:lnSpc>
            </a:pPr>
            <a:r>
              <a:rPr lang="en-US" altLang="zh-CN" sz="2400" kern="100" dirty="0">
                <a:latin typeface="Calibri" panose="020F0502020204030204" pitchFamily="34" charset="0"/>
                <a:ea typeface="宋体" panose="02010600030101010101" pitchFamily="2" charset="-122"/>
                <a:cs typeface="Calibri" panose="020F0502020204030204" pitchFamily="34" charset="0"/>
              </a:rPr>
              <a:t>1) (Paragraphs 4-5) Reason 1: to study alone </a:t>
            </a:r>
          </a:p>
          <a:p>
            <a:pPr algn="just">
              <a:lnSpc>
                <a:spcPct val="114000"/>
              </a:lnSpc>
            </a:pPr>
            <a:r>
              <a:rPr lang="en-US" altLang="zh-CN" sz="2400" kern="100" dirty="0">
                <a:latin typeface="Calibri" panose="020F0502020204030204" pitchFamily="34" charset="0"/>
                <a:ea typeface="宋体" panose="02010600030101010101" pitchFamily="2" charset="-122"/>
                <a:cs typeface="Calibri" panose="020F0502020204030204" pitchFamily="34" charset="0"/>
              </a:rPr>
              <a:t>2) (Paragraphs 6-7) Reason 2: to use the online databases </a:t>
            </a:r>
          </a:p>
          <a:p>
            <a:pPr algn="just">
              <a:lnSpc>
                <a:spcPct val="114000"/>
              </a:lnSpc>
            </a:pPr>
            <a:r>
              <a:rPr lang="en-US" altLang="zh-CN" sz="2400" kern="100" dirty="0">
                <a:latin typeface="Calibri" panose="020F0502020204030204" pitchFamily="34" charset="0"/>
                <a:ea typeface="宋体" panose="02010600030101010101" pitchFamily="2" charset="-122"/>
                <a:cs typeface="Calibri" panose="020F0502020204030204" pitchFamily="34" charset="0"/>
              </a:rPr>
              <a:t>3) (Paragraphs 8-10) Reason 3: to use reference materials </a:t>
            </a:r>
          </a:p>
          <a:p>
            <a:pPr algn="just">
              <a:lnSpc>
                <a:spcPct val="114000"/>
              </a:lnSpc>
            </a:pPr>
            <a:r>
              <a:rPr lang="en-US" altLang="zh-CN" sz="2400" kern="100" dirty="0">
                <a:latin typeface="Calibri" panose="020F0502020204030204" pitchFamily="34" charset="0"/>
                <a:ea typeface="宋体" panose="02010600030101010101" pitchFamily="2" charset="-122"/>
                <a:cs typeface="Calibri" panose="020F0502020204030204" pitchFamily="34" charset="0"/>
              </a:rPr>
              <a:t>4) (Paragraphs 11-12) Reason 4: to meet their study groups </a:t>
            </a:r>
          </a:p>
          <a:p>
            <a:pPr indent="304800" algn="just">
              <a:lnSpc>
                <a:spcPct val="114000"/>
              </a:lnSpc>
            </a:pP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b="1" kern="100" dirty="0">
                <a:solidFill>
                  <a:schemeClr val="accent6">
                    <a:lumMod val="75000"/>
                  </a:schemeClr>
                </a:solidFill>
                <a:effectLst/>
                <a:latin typeface="Calibri" panose="020F0502020204030204" pitchFamily="34" charset="0"/>
                <a:ea typeface="宋体" panose="02010600030101010101" pitchFamily="2" charset="-122"/>
                <a:cs typeface="Calibri" panose="020F0502020204030204" pitchFamily="34" charset="0"/>
              </a:rPr>
              <a:t>Part III</a:t>
            </a:r>
            <a:r>
              <a:rPr lang="en-US" altLang="zh-CN" sz="2400" b="1" kern="100" dirty="0">
                <a:effectLst/>
                <a:latin typeface="Calibri" panose="020F0502020204030204" pitchFamily="34" charset="0"/>
                <a:ea typeface="宋体" panose="02010600030101010101" pitchFamily="2" charset="-122"/>
                <a:cs typeface="Calibri" panose="020F0502020204030204" pitchFamily="34" charset="0"/>
              </a:rPr>
              <a:t> </a:t>
            </a:r>
            <a:r>
              <a:rPr lang="en-US" altLang="zh-CN" sz="2400" kern="100" dirty="0">
                <a:latin typeface="Calibri" panose="020F0502020204030204" pitchFamily="34" charset="0"/>
                <a:ea typeface="宋体" panose="02010600030101010101" pitchFamily="2" charset="-122"/>
                <a:cs typeface="Calibri" panose="020F0502020204030204" pitchFamily="34" charset="0"/>
              </a:rPr>
              <a:t>(Paragraph 13) Brief explanation of other reasons for using the library </a:t>
            </a:r>
            <a:endParaRPr lang="zh-CN" altLang="en-US" sz="240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12" name="文本框 11"/>
          <p:cNvSpPr txBox="1"/>
          <p:nvPr/>
        </p:nvSpPr>
        <p:spPr>
          <a:xfrm>
            <a:off x="1355711" y="1629930"/>
            <a:ext cx="4457700" cy="460375"/>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indent="0" algn="l">
              <a:buFont typeface="Wingdings" panose="05000000000000000000" pitchFamily="2" charset="2"/>
              <a:buNone/>
            </a:pPr>
            <a:r>
              <a:rPr lang="en-US" altLang="zh-CN" sz="2400" b="1" dirty="0">
                <a:latin typeface="Calibri" panose="020F0502020204030204" pitchFamily="34" charset="0"/>
                <a:ea typeface="宋体" panose="02010600030101010101" pitchFamily="2" charset="-122"/>
                <a:cs typeface="Calibri" panose="020F0502020204030204" pitchFamily="34" charset="0"/>
              </a:rPr>
              <a:t>Structure of the Text</a:t>
            </a:r>
          </a:p>
        </p:txBody>
      </p:sp>
      <p:pic>
        <p:nvPicPr>
          <p:cNvPr id="22" name="图片 21"/>
          <p:cNvPicPr>
            <a:picLocks noChangeAspect="1"/>
          </p:cNvPicPr>
          <p:nvPr/>
        </p:nvPicPr>
        <p:blipFill>
          <a:blip r:embed="rId4"/>
          <a:stretch>
            <a:fillRect/>
          </a:stretch>
        </p:blipFill>
        <p:spPr>
          <a:xfrm>
            <a:off x="732075" y="1569547"/>
            <a:ext cx="640936" cy="562294"/>
          </a:xfrm>
          <a:prstGeom prst="rect">
            <a:avLst/>
          </a:prstGeom>
        </p:spPr>
      </p:pic>
      <p:sp>
        <p:nvSpPr>
          <p:cNvPr id="15" name="文本框 14"/>
          <p:cNvSpPr txBox="1"/>
          <p:nvPr/>
        </p:nvSpPr>
        <p:spPr>
          <a:xfrm>
            <a:off x="6972742" y="578965"/>
            <a:ext cx="4457700" cy="52322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Text Analysis</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2"/>
          <a:stretch>
            <a:fillRect/>
          </a:stretch>
        </p:blipFill>
        <p:spPr>
          <a:xfrm>
            <a:off x="729936" y="1393867"/>
            <a:ext cx="640936" cy="562294"/>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4991" t="16592" r="1300" b="809"/>
          <a:stretch>
            <a:fillRect/>
          </a:stretch>
        </p:blipFill>
        <p:spPr>
          <a:xfrm>
            <a:off x="1024890" y="3312160"/>
            <a:ext cx="4796155" cy="2987040"/>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4"/>
            <a:stretch>
              <a:fillRect/>
            </a:stretch>
          </p:blipFill>
          <p:spPr>
            <a:xfrm>
              <a:off x="1635" y="568"/>
              <a:ext cx="1538" cy="1537"/>
            </a:xfrm>
            <a:prstGeom prst="rect">
              <a:avLst/>
            </a:prstGeom>
            <a:noFill/>
            <a:ln w="9525">
              <a:noFill/>
            </a:ln>
          </p:spPr>
        </p:pic>
      </p:grpSp>
      <p:sp>
        <p:nvSpPr>
          <p:cNvPr id="5" name="文本框 4"/>
          <p:cNvSpPr txBox="1"/>
          <p:nvPr/>
        </p:nvSpPr>
        <p:spPr>
          <a:xfrm>
            <a:off x="897904" y="1413123"/>
            <a:ext cx="6097772" cy="829945"/>
          </a:xfrm>
          <a:prstGeom prst="rect">
            <a:avLst/>
          </a:prstGeom>
          <a:noFill/>
        </p:spPr>
        <p:txBody>
          <a:bodyPr wrap="square">
            <a:spAutoFit/>
          </a:bodyPr>
          <a:lstStyle/>
          <a:p>
            <a:pPr indent="0" algn="l">
              <a:buFont typeface="Wingdings" panose="05000000000000000000" pitchFamily="2" charset="2"/>
              <a:buNone/>
            </a:pPr>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     Text Comprehension</a:t>
            </a:r>
            <a:r>
              <a:rPr lang="en-US" altLang="zh-CN" sz="2400" b="1" dirty="0">
                <a:latin typeface="Calibri" panose="020F0502020204030204" pitchFamily="34" charset="0"/>
                <a:ea typeface="宋体" panose="02010600030101010101" pitchFamily="2" charset="-122"/>
                <a:cs typeface="Calibri" panose="020F0502020204030204" pitchFamily="34" charset="0"/>
              </a:rPr>
              <a:t> </a:t>
            </a:r>
          </a:p>
          <a:p>
            <a:r>
              <a:rPr lang="en-US" altLang="zh-CN" sz="2400" dirty="0">
                <a:latin typeface="Calibri" panose="020F0502020204030204" pitchFamily="34" charset="0"/>
                <a:cs typeface="Calibri" panose="020F0502020204030204" pitchFamily="34" charset="0"/>
              </a:rPr>
              <a:t>     (1) </a:t>
            </a:r>
            <a:r>
              <a:rPr lang="en-US" altLang="zh-CN" sz="2400" dirty="0">
                <a:latin typeface="Calibri" panose="020F0502020204030204" pitchFamily="34" charset="0"/>
                <a:ea typeface="宋体" panose="02010600030101010101" pitchFamily="2" charset="-122"/>
                <a:cs typeface="Calibri" panose="020F0502020204030204" pitchFamily="34" charset="0"/>
              </a:rPr>
              <a:t>Reading for gist</a:t>
            </a:r>
          </a:p>
        </p:txBody>
      </p:sp>
      <p:sp>
        <p:nvSpPr>
          <p:cNvPr id="9" name="文本框 8"/>
          <p:cNvSpPr txBox="1"/>
          <p:nvPr/>
        </p:nvSpPr>
        <p:spPr>
          <a:xfrm>
            <a:off x="1017270" y="2149475"/>
            <a:ext cx="10741660" cy="1353185"/>
          </a:xfrm>
          <a:prstGeom prst="rect">
            <a:avLst/>
          </a:prstGeom>
          <a:noFill/>
        </p:spPr>
        <p:txBody>
          <a:bodyPr wrap="square">
            <a:spAutoFit/>
          </a:bodyPr>
          <a:lstStyle/>
          <a:p>
            <a:pPr>
              <a:lnSpc>
                <a:spcPct val="114000"/>
              </a:lnSpc>
            </a:pPr>
            <a:r>
              <a:rPr lang="en-US" altLang="zh-CN" sz="2400" dirty="0">
                <a:latin typeface="Calibri" panose="020F0502020204030204" pitchFamily="34" charset="0"/>
                <a:ea typeface="等线" panose="02010600030101010101" pitchFamily="2" charset="-122"/>
                <a:cs typeface="Calibri" panose="020F0502020204030204" pitchFamily="34" charset="0"/>
              </a:rPr>
              <a:t>The text provides 4 top reasons for students to go to their college library. Choose the correct ones from the 6 reasons (A to F) listed below, and fill in the corresponding blanks on the notepad.</a:t>
            </a:r>
            <a:endParaRPr lang="zh-CN" altLang="en-US" sz="2400" i="1" dirty="0">
              <a:latin typeface="Calibri" panose="020F0502020204030204" pitchFamily="34" charset="0"/>
              <a:cs typeface="Calibri" panose="020F0502020204030204" pitchFamily="34" charset="0"/>
            </a:endParaRPr>
          </a:p>
        </p:txBody>
      </p:sp>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57797" y="3384669"/>
            <a:ext cx="3468970" cy="2842048"/>
          </a:xfrm>
          <a:prstGeom prst="rect">
            <a:avLst/>
          </a:prstGeom>
        </p:spPr>
      </p:pic>
      <p:sp>
        <p:nvSpPr>
          <p:cNvPr id="11" name="矩形 10"/>
          <p:cNvSpPr/>
          <p:nvPr/>
        </p:nvSpPr>
        <p:spPr>
          <a:xfrm>
            <a:off x="7692313" y="3684484"/>
            <a:ext cx="176476" cy="861774"/>
          </a:xfrm>
          <a:prstGeom prst="rect">
            <a:avLst/>
          </a:prstGeom>
          <a:noFill/>
        </p:spPr>
        <p:txBody>
          <a:bodyPr wrap="square" lIns="91440" tIns="45720" rIns="91440" bIns="45720">
            <a:spAutoFit/>
          </a:bodyPr>
          <a:lstStyle/>
          <a:p>
            <a:pPr algn="ctr"/>
            <a:r>
              <a:rPr lang="en-US" altLang="zh-CN" sz="5000" b="0" cap="none" spc="0" dirty="0">
                <a:ln w="0"/>
                <a:solidFill>
                  <a:schemeClr val="accent1"/>
                </a:solidFill>
                <a:effectLst>
                  <a:outerShdw blurRad="38100" dist="25400" dir="5400000" algn="ctr" rotWithShape="0">
                    <a:srgbClr val="6E747A">
                      <a:alpha val="43000"/>
                    </a:srgbClr>
                  </a:outerShdw>
                </a:effectLst>
              </a:rPr>
              <a:t>F</a:t>
            </a:r>
            <a:endParaRPr lang="zh-CN" altLang="en-US" sz="5000" b="0" i="1" cap="none" spc="0" dirty="0">
              <a:ln w="0"/>
              <a:solidFill>
                <a:schemeClr val="accent1"/>
              </a:solidFill>
              <a:effectLst>
                <a:outerShdw blurRad="38100" dist="25400" dir="5400000" algn="ctr" rotWithShape="0">
                  <a:srgbClr val="6E747A">
                    <a:alpha val="43000"/>
                  </a:srgbClr>
                </a:outerShdw>
              </a:effectLst>
            </a:endParaRPr>
          </a:p>
        </p:txBody>
      </p:sp>
      <p:sp>
        <p:nvSpPr>
          <p:cNvPr id="12" name="矩形 11"/>
          <p:cNvSpPr/>
          <p:nvPr/>
        </p:nvSpPr>
        <p:spPr>
          <a:xfrm>
            <a:off x="7609205" y="4172810"/>
            <a:ext cx="271780" cy="861774"/>
          </a:xfrm>
          <a:prstGeom prst="rect">
            <a:avLst/>
          </a:prstGeom>
          <a:noFill/>
        </p:spPr>
        <p:txBody>
          <a:bodyPr wrap="square" lIns="91440" tIns="45720" rIns="91440" bIns="45720">
            <a:spAutoFit/>
          </a:bodyPr>
          <a:lstStyle/>
          <a:p>
            <a:pPr algn="ctr"/>
            <a:r>
              <a:rPr lang="en-US" altLang="zh-CN" sz="5000" dirty="0">
                <a:ln w="0"/>
                <a:solidFill>
                  <a:schemeClr val="accent1"/>
                </a:solidFill>
                <a:effectLst>
                  <a:outerShdw blurRad="38100" dist="25400" dir="5400000" algn="ctr" rotWithShape="0">
                    <a:srgbClr val="6E747A">
                      <a:alpha val="43000"/>
                    </a:srgbClr>
                  </a:outerShdw>
                </a:effectLst>
              </a:rPr>
              <a:t>C</a:t>
            </a:r>
            <a:endParaRPr lang="zh-CN" altLang="en-US" sz="5000" dirty="0">
              <a:ln w="0"/>
              <a:solidFill>
                <a:schemeClr val="accent1"/>
              </a:solidFill>
              <a:effectLst>
                <a:outerShdw blurRad="38100" dist="25400" dir="5400000" algn="ctr" rotWithShape="0">
                  <a:srgbClr val="6E747A">
                    <a:alpha val="43000"/>
                  </a:srgbClr>
                </a:outerShdw>
              </a:effectLst>
            </a:endParaRPr>
          </a:p>
        </p:txBody>
      </p:sp>
      <p:sp>
        <p:nvSpPr>
          <p:cNvPr id="13" name="矩形 12"/>
          <p:cNvSpPr/>
          <p:nvPr/>
        </p:nvSpPr>
        <p:spPr>
          <a:xfrm>
            <a:off x="7551496" y="4643366"/>
            <a:ext cx="481572" cy="861774"/>
          </a:xfrm>
          <a:prstGeom prst="rect">
            <a:avLst/>
          </a:prstGeom>
          <a:noFill/>
        </p:spPr>
        <p:txBody>
          <a:bodyPr wrap="square" lIns="91440" tIns="45720" rIns="91440" bIns="45720">
            <a:spAutoFit/>
          </a:bodyPr>
          <a:lstStyle/>
          <a:p>
            <a:pPr algn="ctr"/>
            <a:r>
              <a:rPr lang="en-US" altLang="zh-CN" sz="5000" dirty="0">
                <a:ln w="0"/>
                <a:solidFill>
                  <a:schemeClr val="accent1"/>
                </a:solidFill>
                <a:effectLst>
                  <a:outerShdw blurRad="38100" dist="25400" dir="5400000" algn="ctr" rotWithShape="0">
                    <a:srgbClr val="6E747A">
                      <a:alpha val="43000"/>
                    </a:srgbClr>
                  </a:outerShdw>
                </a:effectLst>
              </a:rPr>
              <a:t>A</a:t>
            </a:r>
            <a:endParaRPr lang="zh-CN" altLang="en-US" sz="5000" dirty="0">
              <a:ln w="0"/>
              <a:solidFill>
                <a:schemeClr val="accent1"/>
              </a:solidFill>
              <a:effectLst>
                <a:outerShdw blurRad="38100" dist="25400" dir="5400000" algn="ctr" rotWithShape="0">
                  <a:srgbClr val="6E747A">
                    <a:alpha val="43000"/>
                  </a:srgbClr>
                </a:outerShdw>
              </a:effectLst>
            </a:endParaRPr>
          </a:p>
        </p:txBody>
      </p:sp>
      <p:sp>
        <p:nvSpPr>
          <p:cNvPr id="14" name="矩形 13"/>
          <p:cNvSpPr/>
          <p:nvPr/>
        </p:nvSpPr>
        <p:spPr>
          <a:xfrm>
            <a:off x="7609313" y="5114130"/>
            <a:ext cx="366166" cy="861774"/>
          </a:xfrm>
          <a:prstGeom prst="rect">
            <a:avLst/>
          </a:prstGeom>
          <a:noFill/>
        </p:spPr>
        <p:txBody>
          <a:bodyPr wrap="square" lIns="91440" tIns="45720" rIns="91440" bIns="45720">
            <a:spAutoFit/>
          </a:bodyPr>
          <a:lstStyle/>
          <a:p>
            <a:pPr algn="ctr"/>
            <a:r>
              <a:rPr lang="en-US" altLang="zh-CN" sz="5000" dirty="0">
                <a:ln w="0"/>
                <a:solidFill>
                  <a:schemeClr val="accent1"/>
                </a:solidFill>
                <a:effectLst>
                  <a:outerShdw blurRad="38100" dist="25400" dir="5400000" algn="ctr" rotWithShape="0">
                    <a:srgbClr val="6E747A">
                      <a:alpha val="43000"/>
                    </a:srgbClr>
                  </a:outerShdw>
                </a:effectLst>
              </a:rPr>
              <a:t>E</a:t>
            </a:r>
            <a:endParaRPr lang="zh-CN" altLang="en-US" sz="5000" dirty="0">
              <a:ln w="0"/>
              <a:solidFill>
                <a:schemeClr val="accent1"/>
              </a:solidFill>
              <a:effectLst>
                <a:outerShdw blurRad="38100" dist="25400" dir="5400000" algn="ctr" rotWithShape="0">
                  <a:srgbClr val="6E747A">
                    <a:alpha val="43000"/>
                  </a:srgbClr>
                </a:outerShdw>
              </a:effectLst>
            </a:endParaRPr>
          </a:p>
        </p:txBody>
      </p:sp>
      <p:sp>
        <p:nvSpPr>
          <p:cNvPr id="22" name="文本框 21"/>
          <p:cNvSpPr txBox="1"/>
          <p:nvPr/>
        </p:nvSpPr>
        <p:spPr>
          <a:xfrm>
            <a:off x="6972742" y="578965"/>
            <a:ext cx="4457700" cy="52322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Text Analysis</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p:cNvPicPr>
            <a:picLocks noChangeAspect="1"/>
          </p:cNvPicPr>
          <p:nvPr/>
        </p:nvPicPr>
        <p:blipFill>
          <a:blip r:embed="rId2"/>
          <a:stretch>
            <a:fillRect/>
          </a:stretch>
        </p:blipFill>
        <p:spPr>
          <a:xfrm>
            <a:off x="652466" y="1374817"/>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28940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5" name="文本框 4"/>
          <p:cNvSpPr txBox="1"/>
          <p:nvPr/>
        </p:nvSpPr>
        <p:spPr>
          <a:xfrm>
            <a:off x="897890" y="1412875"/>
            <a:ext cx="3837305" cy="829945"/>
          </a:xfrm>
          <a:prstGeom prst="rect">
            <a:avLst/>
          </a:prstGeom>
          <a:noFill/>
        </p:spPr>
        <p:txBody>
          <a:bodyPr wrap="square">
            <a:spAutoFit/>
          </a:bodyPr>
          <a:lstStyle/>
          <a:p>
            <a:pPr indent="0" algn="l">
              <a:buFont typeface="Wingdings" panose="05000000000000000000" pitchFamily="2" charset="2"/>
              <a:buNone/>
            </a:pPr>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sym typeface="+mn-ea"/>
              </a:rPr>
              <a:t>    Text Comprehension</a:t>
            </a:r>
            <a:endPar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endParaRPr>
          </a:p>
          <a:p>
            <a:pPr algn="l"/>
            <a:r>
              <a:rPr lang="en-US" altLang="zh-CN" sz="2400" dirty="0">
                <a:latin typeface="Calibri" panose="020F0502020204030204" pitchFamily="34" charset="0"/>
                <a:ea typeface="宋体" panose="02010600030101010101" pitchFamily="2" charset="-122"/>
                <a:cs typeface="Calibri" panose="020F0502020204030204" pitchFamily="34" charset="0"/>
                <a:sym typeface="+mn-ea"/>
              </a:rPr>
              <a:t>     (2) Reading for structure</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36" name="文本框 35"/>
          <p:cNvSpPr txBox="1"/>
          <p:nvPr/>
        </p:nvSpPr>
        <p:spPr>
          <a:xfrm>
            <a:off x="681355" y="2646680"/>
            <a:ext cx="3000375" cy="1353185"/>
          </a:xfrm>
          <a:prstGeom prst="rect">
            <a:avLst/>
          </a:prstGeom>
          <a:noFill/>
        </p:spPr>
        <p:txBody>
          <a:bodyPr wrap="square">
            <a:spAutoFit/>
          </a:bodyPr>
          <a:lstStyle/>
          <a:p>
            <a:pPr>
              <a:lnSpc>
                <a:spcPct val="114000"/>
              </a:lnSpc>
            </a:pPr>
            <a:r>
              <a:rPr lang="en-US" altLang="zh-CN" sz="2400" i="1" dirty="0">
                <a:effectLst/>
                <a:latin typeface="Calibri" panose="020F0502020204030204" pitchFamily="34" charset="0"/>
                <a:ea typeface="宋体" panose="02010600030101010101" pitchFamily="2" charset="-122"/>
                <a:cs typeface="Calibri" panose="020F0502020204030204" pitchFamily="34" charset="0"/>
              </a:rPr>
              <a:t>Read the text </a:t>
            </a:r>
            <a:r>
              <a:rPr lang="en-US" altLang="zh-CN" sz="2400" i="1" dirty="0">
                <a:latin typeface="Calibri" panose="020F0502020204030204" pitchFamily="34" charset="0"/>
                <a:ea typeface="宋体" panose="02010600030101010101" pitchFamily="2" charset="-122"/>
                <a:cs typeface="Calibri" panose="020F0502020204030204" pitchFamily="34" charset="0"/>
              </a:rPr>
              <a:t>carefully</a:t>
            </a:r>
            <a:r>
              <a:rPr lang="en-US" altLang="zh-CN" sz="2400" i="1" dirty="0">
                <a:effectLst/>
                <a:latin typeface="Calibri" panose="020F0502020204030204" pitchFamily="34" charset="0"/>
                <a:ea typeface="宋体" panose="02010600030101010101" pitchFamily="2" charset="-122"/>
                <a:cs typeface="Calibri" panose="020F0502020204030204" pitchFamily="34" charset="0"/>
              </a:rPr>
              <a:t> and fill in the </a:t>
            </a:r>
            <a:r>
              <a:rPr lang="en-US" altLang="zh-CN" sz="2400" i="1" dirty="0">
                <a:latin typeface="Calibri" panose="020F0502020204030204" pitchFamily="34" charset="0"/>
                <a:ea typeface="宋体" panose="02010600030101010101" pitchFamily="2" charset="-122"/>
                <a:cs typeface="Calibri" panose="020F0502020204030204" pitchFamily="34" charset="0"/>
              </a:rPr>
              <a:t>Blanks in the following diagram</a:t>
            </a:r>
            <a:r>
              <a:rPr lang="en-US" altLang="zh-CN" sz="2400" i="1" dirty="0">
                <a:effectLst/>
                <a:latin typeface="Calibri" panose="020F0502020204030204" pitchFamily="34" charset="0"/>
                <a:ea typeface="宋体" panose="02010600030101010101" pitchFamily="2" charset="-122"/>
                <a:cs typeface="Calibri" panose="020F0502020204030204" pitchFamily="34" charset="0"/>
              </a:rPr>
              <a:t>.</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p:txBody>
      </p:sp>
      <p:sp>
        <p:nvSpPr>
          <p:cNvPr id="4" name="文本框 3"/>
          <p:cNvSpPr txBox="1"/>
          <p:nvPr/>
        </p:nvSpPr>
        <p:spPr>
          <a:xfrm>
            <a:off x="681355" y="4361180"/>
            <a:ext cx="3470275" cy="1198880"/>
          </a:xfrm>
          <a:prstGeom prst="rect">
            <a:avLst/>
          </a:prstGeom>
          <a:noFill/>
        </p:spPr>
        <p:txBody>
          <a:bodyPr wrap="square" rtlCol="0">
            <a:spAutoFit/>
          </a:bodyPr>
          <a:lstStyle/>
          <a:p>
            <a:r>
              <a:rPr lang="en-US" altLang="zh-CN" sz="2400" dirty="0">
                <a:latin typeface="Calibri" panose="020F0502020204030204" pitchFamily="34" charset="0"/>
                <a:ea typeface="宋体" panose="02010600030101010101" pitchFamily="2" charset="-122"/>
                <a:cs typeface="Calibri" panose="020F0502020204030204" pitchFamily="34" charset="0"/>
              </a:rPr>
              <a:t>Topic: Why and How College Students Use Their School Libraries? </a:t>
            </a:r>
            <a:endParaRPr lang="zh-CN" altLang="en-US" sz="2400" dirty="0">
              <a:latin typeface="Calibri" panose="020F0502020204030204" pitchFamily="34" charset="0"/>
              <a:ea typeface="宋体" panose="02010600030101010101" pitchFamily="2" charset="-122"/>
              <a:cs typeface="Calibri" panose="020F0502020204030204" pitchFamily="34" charset="0"/>
            </a:endParaRPr>
          </a:p>
        </p:txBody>
      </p:sp>
      <p:pic>
        <p:nvPicPr>
          <p:cNvPr id="31" name="图片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68820" y="281717"/>
            <a:ext cx="7405367" cy="959753"/>
          </a:xfrm>
          <a:prstGeom prst="rect">
            <a:avLst/>
          </a:prstGeom>
        </p:spPr>
      </p:pic>
      <p:pic>
        <p:nvPicPr>
          <p:cNvPr id="32" name="图片 31"/>
          <p:cNvPicPr>
            <a:picLocks noChangeAspect="1"/>
          </p:cNvPicPr>
          <p:nvPr/>
        </p:nvPicPr>
        <p:blipFill rotWithShape="1">
          <a:blip r:embed="rId5">
            <a:extLst>
              <a:ext uri="{28A0092B-C50C-407E-A947-70E740481C1C}">
                <a14:useLocalDpi xmlns:a14="http://schemas.microsoft.com/office/drawing/2010/main" val="0"/>
              </a:ext>
            </a:extLst>
          </a:blip>
          <a:srcRect l="2304" t="-1449" r="4058"/>
          <a:stretch>
            <a:fillRect/>
          </a:stretch>
        </p:blipFill>
        <p:spPr>
          <a:xfrm>
            <a:off x="4468820" y="1206190"/>
            <a:ext cx="7339508" cy="1028716"/>
          </a:xfrm>
          <a:prstGeom prst="rect">
            <a:avLst/>
          </a:prstGeom>
        </p:spPr>
      </p:pic>
      <p:pic>
        <p:nvPicPr>
          <p:cNvPr id="33" name="图片 32"/>
          <p:cNvPicPr>
            <a:picLocks noChangeAspect="1"/>
          </p:cNvPicPr>
          <p:nvPr/>
        </p:nvPicPr>
        <p:blipFill rotWithShape="1">
          <a:blip r:embed="rId6">
            <a:extLst>
              <a:ext uri="{28A0092B-C50C-407E-A947-70E740481C1C}">
                <a14:useLocalDpi xmlns:a14="http://schemas.microsoft.com/office/drawing/2010/main" val="0"/>
              </a:ext>
            </a:extLst>
          </a:blip>
          <a:srcRect t="-1401" r="3635"/>
          <a:stretch>
            <a:fillRect/>
          </a:stretch>
        </p:blipFill>
        <p:spPr>
          <a:xfrm>
            <a:off x="4468820" y="2128536"/>
            <a:ext cx="7354880" cy="3469646"/>
          </a:xfrm>
          <a:prstGeom prst="rect">
            <a:avLst/>
          </a:prstGeom>
        </p:spPr>
      </p:pic>
      <p:pic>
        <p:nvPicPr>
          <p:cNvPr id="34" name="图片 33"/>
          <p:cNvPicPr>
            <a:picLocks noChangeAspect="1"/>
          </p:cNvPicPr>
          <p:nvPr/>
        </p:nvPicPr>
        <p:blipFill rotWithShape="1">
          <a:blip r:embed="rId7">
            <a:extLst>
              <a:ext uri="{28A0092B-C50C-407E-A947-70E740481C1C}">
                <a14:useLocalDpi xmlns:a14="http://schemas.microsoft.com/office/drawing/2010/main" val="0"/>
              </a:ext>
            </a:extLst>
          </a:blip>
          <a:srcRect t="3468" r="5012" b="-1"/>
          <a:stretch>
            <a:fillRect/>
          </a:stretch>
        </p:blipFill>
        <p:spPr>
          <a:xfrm>
            <a:off x="4495165" y="5588635"/>
            <a:ext cx="7313930" cy="861060"/>
          </a:xfrm>
          <a:prstGeom prst="rect">
            <a:avLst/>
          </a:prstGeom>
        </p:spPr>
      </p:pic>
      <p:sp>
        <p:nvSpPr>
          <p:cNvPr id="35" name="文本框 34"/>
          <p:cNvSpPr txBox="1"/>
          <p:nvPr/>
        </p:nvSpPr>
        <p:spPr>
          <a:xfrm>
            <a:off x="7371152" y="501990"/>
            <a:ext cx="4233254" cy="369332"/>
          </a:xfrm>
          <a:prstGeom prst="rect">
            <a:avLst/>
          </a:prstGeom>
          <a:noFill/>
        </p:spPr>
        <p:txBody>
          <a:bodyPr wrap="square" rtlCol="0">
            <a:spAutoFit/>
          </a:bodyPr>
          <a:lstStyle/>
          <a:p>
            <a:pPr algn="l"/>
            <a:r>
              <a:rPr lang="en-US" altLang="zh-CN" dirty="0">
                <a:solidFill>
                  <a:srgbClr val="FF0000"/>
                </a:solidFill>
                <a:latin typeface="Times New Roman" panose="02020603050405020304" pitchFamily="18" charset="0"/>
                <a:ea typeface="宋体" panose="02010600030101010101" pitchFamily="2" charset="-122"/>
              </a:rPr>
              <a:t>to understand college </a:t>
            </a:r>
            <a:r>
              <a:rPr lang="en-US" altLang="zh-CN" dirty="0" err="1">
                <a:solidFill>
                  <a:srgbClr val="FF0000"/>
                </a:solidFill>
                <a:latin typeface="Times New Roman" panose="02020603050405020304" pitchFamily="18" charset="0"/>
                <a:ea typeface="宋体" panose="02010600030101010101" pitchFamily="2" charset="-122"/>
              </a:rPr>
              <a:t>students’study</a:t>
            </a:r>
            <a:r>
              <a:rPr lang="en-US" altLang="zh-CN" dirty="0">
                <a:solidFill>
                  <a:srgbClr val="FF0000"/>
                </a:solidFill>
                <a:latin typeface="Times New Roman" panose="02020603050405020304" pitchFamily="18" charset="0"/>
                <a:ea typeface="宋体" panose="02010600030101010101" pitchFamily="2" charset="-122"/>
              </a:rPr>
              <a:t> habits </a:t>
            </a:r>
            <a:endParaRPr lang="zh-CN" altLang="en-US" dirty="0">
              <a:solidFill>
                <a:srgbClr val="FF0000"/>
              </a:solidFill>
              <a:effectLst/>
              <a:latin typeface="Times New Roman" panose="02020603050405020304" pitchFamily="18" charset="0"/>
              <a:ea typeface="宋体" panose="02010600030101010101" pitchFamily="2" charset="-122"/>
            </a:endParaRPr>
          </a:p>
        </p:txBody>
      </p:sp>
      <p:sp>
        <p:nvSpPr>
          <p:cNvPr id="37" name="文本框 36"/>
          <p:cNvSpPr txBox="1"/>
          <p:nvPr/>
        </p:nvSpPr>
        <p:spPr>
          <a:xfrm>
            <a:off x="7731196" y="1503874"/>
            <a:ext cx="3764186" cy="369332"/>
          </a:xfrm>
          <a:prstGeom prst="rect">
            <a:avLst/>
          </a:prstGeom>
          <a:noFill/>
        </p:spPr>
        <p:txBody>
          <a:bodyPr wrap="square" rtlCol="0">
            <a:spAutoFit/>
          </a:bodyPr>
          <a:lstStyle/>
          <a:p>
            <a:pPr algn="l"/>
            <a:r>
              <a:rPr lang="en-US" altLang="zh-CN" dirty="0">
                <a:solidFill>
                  <a:srgbClr val="FF0000"/>
                </a:solidFill>
                <a:latin typeface="Times New Roman" panose="02020603050405020304" pitchFamily="18" charset="0"/>
                <a:ea typeface="宋体" panose="02010600030101010101" pitchFamily="2" charset="-122"/>
              </a:rPr>
              <a:t>nearly  3000 college students</a:t>
            </a:r>
            <a:endParaRPr lang="zh-CN" altLang="en-US" dirty="0">
              <a:solidFill>
                <a:srgbClr val="FF0000"/>
              </a:solidFill>
              <a:latin typeface="Times New Roman" panose="02020603050405020304" pitchFamily="18" charset="0"/>
              <a:ea typeface="宋体" panose="02010600030101010101" pitchFamily="2" charset="-122"/>
            </a:endParaRPr>
          </a:p>
        </p:txBody>
      </p:sp>
      <p:sp>
        <p:nvSpPr>
          <p:cNvPr id="38" name="文本框 37"/>
          <p:cNvSpPr txBox="1"/>
          <p:nvPr/>
        </p:nvSpPr>
        <p:spPr>
          <a:xfrm>
            <a:off x="10119719" y="2446914"/>
            <a:ext cx="751715" cy="369332"/>
          </a:xfrm>
          <a:prstGeom prst="rect">
            <a:avLst/>
          </a:prstGeom>
          <a:noFill/>
        </p:spPr>
        <p:txBody>
          <a:bodyPr wrap="square" rtlCol="0">
            <a:spAutoFit/>
          </a:bodyPr>
          <a:lstStyle/>
          <a:p>
            <a:r>
              <a:rPr lang="en-US" altLang="zh-CN" dirty="0">
                <a:solidFill>
                  <a:srgbClr val="FF0000"/>
                </a:solidFill>
                <a:latin typeface="Times New Roman" panose="02020603050405020304" pitchFamily="18" charset="0"/>
                <a:ea typeface="宋体" panose="02010600030101010101" pitchFamily="2" charset="-122"/>
              </a:rPr>
              <a:t>77%</a:t>
            </a:r>
            <a:endParaRPr lang="zh-CN" altLang="en-US" dirty="0">
              <a:solidFill>
                <a:srgbClr val="FF0000"/>
              </a:solidFill>
              <a:latin typeface="Times New Roman" panose="02020603050405020304" pitchFamily="18" charset="0"/>
              <a:ea typeface="宋体" panose="02010600030101010101" pitchFamily="2" charset="-122"/>
            </a:endParaRPr>
          </a:p>
        </p:txBody>
      </p:sp>
      <p:sp>
        <p:nvSpPr>
          <p:cNvPr id="39" name="文本框 38"/>
          <p:cNvSpPr txBox="1"/>
          <p:nvPr/>
        </p:nvSpPr>
        <p:spPr>
          <a:xfrm>
            <a:off x="10109540" y="2737029"/>
            <a:ext cx="1171620" cy="369332"/>
          </a:xfrm>
          <a:prstGeom prst="rect">
            <a:avLst/>
          </a:prstGeom>
          <a:noFill/>
        </p:spPr>
        <p:txBody>
          <a:bodyPr wrap="square" rtlCol="0">
            <a:spAutoFit/>
          </a:bodyPr>
          <a:lstStyle/>
          <a:p>
            <a:pPr algn="l"/>
            <a:r>
              <a:rPr lang="en-US" altLang="zh-CN" dirty="0">
                <a:solidFill>
                  <a:srgbClr val="FF0000"/>
                </a:solidFill>
                <a:effectLst/>
                <a:latin typeface="Times New Roman" panose="02020603050405020304" pitchFamily="18" charset="0"/>
                <a:ea typeface="宋体" panose="02010600030101010101" pitchFamily="2" charset="-122"/>
              </a:rPr>
              <a:t>51%</a:t>
            </a:r>
            <a:endParaRPr lang="zh-CN" altLang="en-US" dirty="0">
              <a:solidFill>
                <a:srgbClr val="FF0000"/>
              </a:solidFill>
              <a:effectLst/>
              <a:latin typeface="Times New Roman" panose="02020603050405020304" pitchFamily="18" charset="0"/>
              <a:ea typeface="宋体" panose="02010600030101010101" pitchFamily="2" charset="-122"/>
            </a:endParaRPr>
          </a:p>
        </p:txBody>
      </p:sp>
      <p:sp>
        <p:nvSpPr>
          <p:cNvPr id="40" name="文本框 39"/>
          <p:cNvSpPr txBox="1"/>
          <p:nvPr/>
        </p:nvSpPr>
        <p:spPr>
          <a:xfrm>
            <a:off x="10119719" y="2971545"/>
            <a:ext cx="925618" cy="369332"/>
          </a:xfrm>
          <a:prstGeom prst="rect">
            <a:avLst/>
          </a:prstGeom>
          <a:noFill/>
        </p:spPr>
        <p:txBody>
          <a:bodyPr wrap="square" rtlCol="0">
            <a:spAutoFit/>
          </a:bodyPr>
          <a:lstStyle/>
          <a:p>
            <a:pPr algn="l"/>
            <a:r>
              <a:rPr lang="en-US" altLang="zh-CN" dirty="0">
                <a:solidFill>
                  <a:srgbClr val="FF0000"/>
                </a:solidFill>
                <a:effectLst/>
                <a:latin typeface="Times New Roman" panose="02020603050405020304" pitchFamily="18" charset="0"/>
                <a:ea typeface="宋体" panose="02010600030101010101" pitchFamily="2" charset="-122"/>
              </a:rPr>
              <a:t>39%</a:t>
            </a:r>
            <a:endParaRPr lang="zh-CN" altLang="en-US" dirty="0">
              <a:solidFill>
                <a:srgbClr val="FF0000"/>
              </a:solidFill>
              <a:effectLst/>
              <a:latin typeface="Times New Roman" panose="02020603050405020304" pitchFamily="18" charset="0"/>
              <a:ea typeface="宋体" panose="02010600030101010101" pitchFamily="2" charset="-122"/>
            </a:endParaRPr>
          </a:p>
        </p:txBody>
      </p:sp>
      <p:sp>
        <p:nvSpPr>
          <p:cNvPr id="41" name="文本框 40"/>
          <p:cNvSpPr txBox="1"/>
          <p:nvPr/>
        </p:nvSpPr>
        <p:spPr>
          <a:xfrm>
            <a:off x="10118090" y="3188970"/>
            <a:ext cx="1612265" cy="368300"/>
          </a:xfrm>
          <a:prstGeom prst="rect">
            <a:avLst/>
          </a:prstGeom>
          <a:noFill/>
        </p:spPr>
        <p:txBody>
          <a:bodyPr wrap="square" rtlCol="0">
            <a:spAutoFit/>
          </a:bodyPr>
          <a:lstStyle/>
          <a:p>
            <a:pPr algn="l"/>
            <a:r>
              <a:rPr lang="en-US" altLang="zh-CN" dirty="0">
                <a:solidFill>
                  <a:srgbClr val="FF0000"/>
                </a:solidFill>
                <a:effectLst/>
                <a:latin typeface="Times New Roman" panose="02020603050405020304" pitchFamily="18" charset="0"/>
                <a:ea typeface="宋体" panose="02010600030101010101" pitchFamily="2" charset="-122"/>
              </a:rPr>
              <a:t>More than 34%</a:t>
            </a:r>
            <a:endParaRPr lang="zh-CN" altLang="en-US" dirty="0">
              <a:solidFill>
                <a:srgbClr val="FF0000"/>
              </a:solidFill>
              <a:effectLst/>
              <a:latin typeface="Times New Roman" panose="02020603050405020304" pitchFamily="18" charset="0"/>
              <a:ea typeface="宋体" panose="02010600030101010101" pitchFamily="2" charset="-122"/>
            </a:endParaRPr>
          </a:p>
        </p:txBody>
      </p:sp>
      <p:sp>
        <p:nvSpPr>
          <p:cNvPr id="42" name="文本框 41"/>
          <p:cNvSpPr txBox="1"/>
          <p:nvPr/>
        </p:nvSpPr>
        <p:spPr>
          <a:xfrm>
            <a:off x="6632575" y="3769995"/>
            <a:ext cx="5020310" cy="645160"/>
          </a:xfrm>
          <a:prstGeom prst="rect">
            <a:avLst/>
          </a:prstGeom>
          <a:noFill/>
        </p:spPr>
        <p:txBody>
          <a:bodyPr wrap="square" rtlCol="0">
            <a:spAutoFit/>
          </a:bodyPr>
          <a:lstStyle/>
          <a:p>
            <a:r>
              <a:rPr lang="en-US" altLang="zh-CN" dirty="0">
                <a:solidFill>
                  <a:srgbClr val="FF0000"/>
                </a:solidFill>
                <a:latin typeface="Times New Roman" panose="02020603050405020304" pitchFamily="18" charset="0"/>
              </a:rPr>
              <a:t>                Many students often find themselves in</a:t>
            </a:r>
          </a:p>
          <a:p>
            <a:r>
              <a:rPr lang="en-US" altLang="zh-CN" dirty="0">
                <a:solidFill>
                  <a:srgbClr val="FF0000"/>
                </a:solidFill>
                <a:latin typeface="Times New Roman" panose="02020603050405020304" pitchFamily="18" charset="0"/>
              </a:rPr>
              <a:t> front of a looming deadline and a closed library. </a:t>
            </a:r>
            <a:endParaRPr lang="zh-CN" altLang="en-US" dirty="0">
              <a:solidFill>
                <a:srgbClr val="FF0000"/>
              </a:solidFill>
              <a:effectLst/>
              <a:latin typeface="Times New Roman" panose="02020603050405020304" pitchFamily="18" charset="0"/>
              <a:ea typeface="宋体" panose="02010600030101010101" pitchFamily="2" charset="-122"/>
            </a:endParaRPr>
          </a:p>
        </p:txBody>
      </p:sp>
      <p:sp>
        <p:nvSpPr>
          <p:cNvPr id="43" name="文本框 42"/>
          <p:cNvSpPr txBox="1"/>
          <p:nvPr/>
        </p:nvSpPr>
        <p:spPr>
          <a:xfrm>
            <a:off x="6212014" y="4481636"/>
            <a:ext cx="5441522" cy="1569660"/>
          </a:xfrm>
          <a:prstGeom prst="rect">
            <a:avLst/>
          </a:prstGeom>
          <a:noFill/>
        </p:spPr>
        <p:txBody>
          <a:bodyPr wrap="square" rtlCol="0">
            <a:spAutoFit/>
          </a:bodyPr>
          <a:lstStyle/>
          <a:p>
            <a:r>
              <a:rPr lang="en-US" altLang="zh-CN" dirty="0">
                <a:solidFill>
                  <a:srgbClr val="FF0000"/>
                </a:solidFill>
                <a:latin typeface="Times New Roman" panose="02020603050405020304" pitchFamily="18" charset="0"/>
              </a:rPr>
              <a:t>                          Many students do not know the existence of reference materials in the library, or do not know the valuable role that the materials can play in their research process. </a:t>
            </a:r>
          </a:p>
          <a:p>
            <a:endParaRPr lang="en-US" altLang="zh-CN" sz="2400" dirty="0">
              <a:latin typeface="Times New Roman" panose="02020603050405020304" pitchFamily="18"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ppt_x"/>
                                          </p:val>
                                        </p:tav>
                                        <p:tav tm="100000">
                                          <p:val>
                                            <p:strVal val="#ppt_x"/>
                                          </p:val>
                                        </p:tav>
                                      </p:tavLst>
                                    </p:anim>
                                    <p:anim calcmode="lin" valueType="num">
                                      <p:cBhvr additive="base">
                                        <p:cTn id="14"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ppt_x"/>
                                          </p:val>
                                        </p:tav>
                                        <p:tav tm="100000">
                                          <p:val>
                                            <p:strVal val="#ppt_x"/>
                                          </p:val>
                                        </p:tav>
                                      </p:tavLst>
                                    </p:anim>
                                    <p:anim calcmode="lin" valueType="num">
                                      <p:cBhvr additive="base">
                                        <p:cTn id="20"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500" fill="hold"/>
                                        <p:tgtEl>
                                          <p:spTgt spid="39"/>
                                        </p:tgtEl>
                                        <p:attrNameLst>
                                          <p:attrName>ppt_x</p:attrName>
                                        </p:attrNameLst>
                                      </p:cBhvr>
                                      <p:tavLst>
                                        <p:tav tm="0">
                                          <p:val>
                                            <p:strVal val="#ppt_x"/>
                                          </p:val>
                                        </p:tav>
                                        <p:tav tm="100000">
                                          <p:val>
                                            <p:strVal val="#ppt_x"/>
                                          </p:val>
                                        </p:tav>
                                      </p:tavLst>
                                    </p:anim>
                                    <p:anim calcmode="lin" valueType="num">
                                      <p:cBhvr additive="base">
                                        <p:cTn id="26"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fill="hold"/>
                                        <p:tgtEl>
                                          <p:spTgt spid="40"/>
                                        </p:tgtEl>
                                        <p:attrNameLst>
                                          <p:attrName>ppt_x</p:attrName>
                                        </p:attrNameLst>
                                      </p:cBhvr>
                                      <p:tavLst>
                                        <p:tav tm="0">
                                          <p:val>
                                            <p:strVal val="#ppt_x"/>
                                          </p:val>
                                        </p:tav>
                                        <p:tav tm="100000">
                                          <p:val>
                                            <p:strVal val="#ppt_x"/>
                                          </p:val>
                                        </p:tav>
                                      </p:tavLst>
                                    </p:anim>
                                    <p:anim calcmode="lin" valueType="num">
                                      <p:cBhvr additive="base">
                                        <p:cTn id="32"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additive="base">
                                        <p:cTn id="37" dur="500" fill="hold"/>
                                        <p:tgtEl>
                                          <p:spTgt spid="41"/>
                                        </p:tgtEl>
                                        <p:attrNameLst>
                                          <p:attrName>ppt_x</p:attrName>
                                        </p:attrNameLst>
                                      </p:cBhvr>
                                      <p:tavLst>
                                        <p:tav tm="0">
                                          <p:val>
                                            <p:strVal val="#ppt_x"/>
                                          </p:val>
                                        </p:tav>
                                        <p:tav tm="100000">
                                          <p:val>
                                            <p:strVal val="#ppt_x"/>
                                          </p:val>
                                        </p:tav>
                                      </p:tavLst>
                                    </p:anim>
                                    <p:anim calcmode="lin" valueType="num">
                                      <p:cBhvr additive="base">
                                        <p:cTn id="3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2"/>
                                        </p:tgtEl>
                                        <p:attrNameLst>
                                          <p:attrName>style.visibility</p:attrName>
                                        </p:attrNameLst>
                                      </p:cBhvr>
                                      <p:to>
                                        <p:strVal val="visible"/>
                                      </p:to>
                                    </p:set>
                                    <p:anim calcmode="lin" valueType="num">
                                      <p:cBhvr additive="base">
                                        <p:cTn id="43" dur="500" fill="hold"/>
                                        <p:tgtEl>
                                          <p:spTgt spid="42"/>
                                        </p:tgtEl>
                                        <p:attrNameLst>
                                          <p:attrName>ppt_x</p:attrName>
                                        </p:attrNameLst>
                                      </p:cBhvr>
                                      <p:tavLst>
                                        <p:tav tm="0">
                                          <p:val>
                                            <p:strVal val="#ppt_x"/>
                                          </p:val>
                                        </p:tav>
                                        <p:tav tm="100000">
                                          <p:val>
                                            <p:strVal val="#ppt_x"/>
                                          </p:val>
                                        </p:tav>
                                      </p:tavLst>
                                    </p:anim>
                                    <p:anim calcmode="lin" valueType="num">
                                      <p:cBhvr additive="base">
                                        <p:cTn id="44"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additive="base">
                                        <p:cTn id="49" dur="500" fill="hold"/>
                                        <p:tgtEl>
                                          <p:spTgt spid="43"/>
                                        </p:tgtEl>
                                        <p:attrNameLst>
                                          <p:attrName>ppt_x</p:attrName>
                                        </p:attrNameLst>
                                      </p:cBhvr>
                                      <p:tavLst>
                                        <p:tav tm="0">
                                          <p:val>
                                            <p:strVal val="#ppt_x"/>
                                          </p:val>
                                        </p:tav>
                                        <p:tav tm="100000">
                                          <p:val>
                                            <p:strVal val="#ppt_x"/>
                                          </p:val>
                                        </p:tav>
                                      </p:tavLst>
                                    </p:anim>
                                    <p:anim calcmode="lin" valueType="num">
                                      <p:cBhvr additive="base">
                                        <p:cTn id="50"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7" grpId="0"/>
      <p:bldP spid="38" grpId="0"/>
      <p:bldP spid="39" grpId="0"/>
      <p:bldP spid="40" grpId="0"/>
      <p:bldP spid="41" grpId="0"/>
      <p:bldP spid="42" grpId="0"/>
      <p:bldP spid="4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p:cNvPicPr>
            <a:picLocks noChangeAspect="1"/>
          </p:cNvPicPr>
          <p:nvPr/>
        </p:nvPicPr>
        <p:blipFill>
          <a:blip r:embed="rId2"/>
          <a:stretch>
            <a:fillRect/>
          </a:stretch>
        </p:blipFill>
        <p:spPr>
          <a:xfrm>
            <a:off x="519116" y="1476417"/>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4" name="文本框 3"/>
          <p:cNvSpPr txBox="1"/>
          <p:nvPr/>
        </p:nvSpPr>
        <p:spPr>
          <a:xfrm>
            <a:off x="681133" y="1533674"/>
            <a:ext cx="11730369" cy="4707890"/>
          </a:xfrm>
          <a:prstGeom prst="rect">
            <a:avLst/>
          </a:prstGeom>
          <a:noFill/>
        </p:spPr>
        <p:txBody>
          <a:bodyPr wrap="square">
            <a:spAutoFit/>
          </a:bodyPr>
          <a:lstStyle/>
          <a:p>
            <a:pPr indent="0" algn="l">
              <a:buFont typeface="Wingdings" panose="05000000000000000000" pitchFamily="2" charset="2"/>
              <a:buNone/>
            </a:pPr>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     Text Comprehension</a:t>
            </a:r>
          </a:p>
          <a:p>
            <a:pPr algn="l"/>
            <a:r>
              <a:rPr lang="en-US" altLang="zh-CN" sz="2400" dirty="0">
                <a:latin typeface="Calibri" panose="020F0502020204030204" pitchFamily="34" charset="0"/>
                <a:ea typeface="宋体" panose="02010600030101010101" pitchFamily="2" charset="-122"/>
                <a:cs typeface="Calibri" panose="020F0502020204030204" pitchFamily="34" charset="0"/>
              </a:rPr>
              <a:t>     (3) Reading for details</a:t>
            </a:r>
          </a:p>
          <a:p>
            <a:pPr algn="l"/>
            <a:endParaRPr lang="en-US" altLang="zh-CN" sz="1600" dirty="0">
              <a:latin typeface="Calibri" panose="020F0502020204030204" pitchFamily="34" charset="0"/>
              <a:ea typeface="宋体" panose="02010600030101010101" pitchFamily="2" charset="-122"/>
              <a:cs typeface="Calibri" panose="020F0502020204030204" pitchFamily="34" charset="0"/>
            </a:endParaRPr>
          </a:p>
          <a:p>
            <a:r>
              <a:rPr lang="en-US" altLang="zh-CN" sz="2400" i="1" dirty="0">
                <a:effectLst/>
                <a:ea typeface="宋体" panose="02010600030101010101" pitchFamily="2" charset="-122"/>
              </a:rPr>
              <a:t>Answer the questions.</a:t>
            </a:r>
          </a:p>
          <a:p>
            <a:pPr marL="457200" indent="-457200">
              <a:lnSpc>
                <a:spcPct val="114000"/>
              </a:lnSpc>
              <a:buAutoNum type="arabicPeriod"/>
            </a:pPr>
            <a:r>
              <a:rPr lang="en-US" altLang="zh-CN" sz="2400" dirty="0">
                <a:latin typeface="Calibri" panose="020F0502020204030204" pitchFamily="34" charset="0"/>
                <a:cs typeface="Calibri" panose="020F0502020204030204" pitchFamily="34" charset="0"/>
              </a:rPr>
              <a:t>Why do most students choose to study in their college libraries?  </a:t>
            </a:r>
          </a:p>
          <a:p>
            <a:pPr>
              <a:lnSpc>
                <a:spcPct val="114000"/>
              </a:lnSpc>
            </a:pPr>
            <a:endParaRPr lang="en-US" altLang="zh-CN" sz="2400" dirty="0">
              <a:effectLst/>
              <a:latin typeface="Calibri" panose="020F0502020204030204" pitchFamily="34" charset="0"/>
              <a:ea typeface="宋体" panose="02010600030101010101" pitchFamily="2" charset="-122"/>
              <a:cs typeface="Calibri" panose="020F0502020204030204" pitchFamily="34" charset="0"/>
            </a:endParaRPr>
          </a:p>
          <a:p>
            <a:pPr>
              <a:lnSpc>
                <a:spcPct val="114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2. </a:t>
            </a:r>
            <a:r>
              <a:rPr lang="en-US" altLang="zh-CN" sz="2400" dirty="0">
                <a:latin typeface="Calibri" panose="020F0502020204030204" pitchFamily="34" charset="0"/>
                <a:cs typeface="Calibri" panose="020F0502020204030204" pitchFamily="34" charset="0"/>
              </a:rPr>
              <a:t>Why can’t some students go to their campus libraries, according to the survey?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      </a:t>
            </a:r>
          </a:p>
          <a:p>
            <a:pPr>
              <a:lnSpc>
                <a:spcPct val="114000"/>
              </a:lnSpc>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pPr>
              <a:lnSpc>
                <a:spcPct val="114000"/>
              </a:lnSpc>
            </a:pPr>
            <a:endParaRPr lang="en-US" altLang="zh-CN" sz="2400" dirty="0">
              <a:effectLst/>
              <a:latin typeface="Calibri" panose="020F0502020204030204" pitchFamily="34" charset="0"/>
              <a:ea typeface="宋体" panose="02010600030101010101" pitchFamily="2" charset="-122"/>
              <a:cs typeface="Calibri" panose="020F0502020204030204" pitchFamily="34" charset="0"/>
            </a:endParaRPr>
          </a:p>
          <a:p>
            <a:pPr>
              <a:lnSpc>
                <a:spcPct val="114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3. </a:t>
            </a:r>
            <a:r>
              <a:rPr lang="en-US" altLang="zh-CN" sz="2400" dirty="0">
                <a:latin typeface="Calibri" panose="020F0502020204030204" pitchFamily="34" charset="0"/>
                <a:cs typeface="Calibri" panose="020F0502020204030204" pitchFamily="34" charset="0"/>
              </a:rPr>
              <a:t>What does “the finals week” refer to? </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endParaRPr lang="zh-CN" altLang="zh-CN" sz="2400" dirty="0">
              <a:effectLst/>
              <a:ea typeface="等线" panose="02010600030101010101" pitchFamily="2" charset="-122"/>
            </a:endParaRPr>
          </a:p>
          <a:p>
            <a:pPr algn="l"/>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10" name="文本框 9"/>
          <p:cNvSpPr txBox="1"/>
          <p:nvPr/>
        </p:nvSpPr>
        <p:spPr>
          <a:xfrm>
            <a:off x="998633" y="3356239"/>
            <a:ext cx="11291324" cy="365934"/>
          </a:xfrm>
          <a:prstGeom prst="rect">
            <a:avLst/>
          </a:prstGeom>
          <a:noFill/>
        </p:spPr>
        <p:txBody>
          <a:bodyPr wrap="square" rtlCol="0">
            <a:spAutoFit/>
          </a:bodyPr>
          <a:lstStyle/>
          <a:p>
            <a:pPr>
              <a:lnSpc>
                <a:spcPts val="2000"/>
              </a:lnSpc>
            </a:pPr>
            <a:r>
              <a:rPr lang="en-US" altLang="zh-CN" sz="2400" dirty="0">
                <a:solidFill>
                  <a:srgbClr val="C00000"/>
                </a:solidFill>
                <a:latin typeface="Calibri" panose="020F0502020204030204" pitchFamily="34" charset="0"/>
                <a:cs typeface="Calibri" panose="020F0502020204030204" pitchFamily="34" charset="0"/>
              </a:rPr>
              <a:t>They can focus on their studies there</a:t>
            </a:r>
            <a:endParaRPr lang="zh-CN" altLang="zh-CN" sz="2400" dirty="0">
              <a:solidFill>
                <a:srgbClr val="C00000"/>
              </a:solidFill>
              <a:effectLst/>
              <a:latin typeface="Calibri" panose="020F0502020204030204" pitchFamily="34" charset="0"/>
              <a:ea typeface="等线" panose="02010600030101010101" pitchFamily="2" charset="-122"/>
              <a:cs typeface="Calibri" panose="020F0502020204030204" pitchFamily="34" charset="0"/>
            </a:endParaRPr>
          </a:p>
        </p:txBody>
      </p:sp>
      <p:sp>
        <p:nvSpPr>
          <p:cNvPr id="8" name="文本框 7"/>
          <p:cNvSpPr txBox="1"/>
          <p:nvPr/>
        </p:nvSpPr>
        <p:spPr>
          <a:xfrm>
            <a:off x="998855" y="4147185"/>
            <a:ext cx="10067925" cy="829945"/>
          </a:xfrm>
          <a:prstGeom prst="rect">
            <a:avLst/>
          </a:prstGeom>
          <a:noFill/>
        </p:spPr>
        <p:txBody>
          <a:bodyPr wrap="square" rtlCol="0">
            <a:spAutoFit/>
          </a:bodyPr>
          <a:lstStyle/>
          <a:p>
            <a:r>
              <a:rPr lang="en-US" altLang="zh-CN" sz="2400" dirty="0">
                <a:solidFill>
                  <a:srgbClr val="C00000"/>
                </a:solidFill>
                <a:latin typeface="Calibri" panose="020F0502020204030204" pitchFamily="34" charset="0"/>
                <a:cs typeface="Calibri" panose="020F0502020204030204" pitchFamily="34" charset="0"/>
              </a:rPr>
              <a:t>They have to look after their children, or they have to travel away from home, or they lack transportation options. </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5" name="文本框 14"/>
          <p:cNvSpPr txBox="1"/>
          <p:nvPr/>
        </p:nvSpPr>
        <p:spPr>
          <a:xfrm>
            <a:off x="998855" y="5398770"/>
            <a:ext cx="10067925" cy="829945"/>
          </a:xfrm>
          <a:prstGeom prst="rect">
            <a:avLst/>
          </a:prstGeom>
          <a:noFill/>
        </p:spPr>
        <p:txBody>
          <a:bodyPr wrap="square" rtlCol="0">
            <a:spAutoFit/>
          </a:bodyPr>
          <a:lstStyle/>
          <a:p>
            <a:r>
              <a:rPr lang="en-US" altLang="zh-CN" sz="2400" dirty="0">
                <a:solidFill>
                  <a:srgbClr val="C00000"/>
                </a:solidFill>
                <a:latin typeface="Calibri" panose="020F0502020204030204" pitchFamily="34" charset="0"/>
                <a:cs typeface="Calibri" panose="020F0502020204030204" pitchFamily="34" charset="0"/>
              </a:rPr>
              <a:t>It refers to the last week before the end of the semester when there is no class but many final exams. </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2" name="文本框 21"/>
          <p:cNvSpPr txBox="1"/>
          <p:nvPr/>
        </p:nvSpPr>
        <p:spPr>
          <a:xfrm>
            <a:off x="6972742" y="578965"/>
            <a:ext cx="4457700" cy="52322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Text Analysis</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p:cNvPicPr>
            <a:picLocks noChangeAspect="1"/>
          </p:cNvPicPr>
          <p:nvPr/>
        </p:nvPicPr>
        <p:blipFill>
          <a:blip r:embed="rId2"/>
          <a:stretch>
            <a:fillRect/>
          </a:stretch>
        </p:blipFill>
        <p:spPr>
          <a:xfrm>
            <a:off x="519116" y="1476417"/>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4" name="文本框 3"/>
          <p:cNvSpPr txBox="1"/>
          <p:nvPr/>
        </p:nvSpPr>
        <p:spPr>
          <a:xfrm>
            <a:off x="681355" y="1533525"/>
            <a:ext cx="11121390" cy="2409825"/>
          </a:xfrm>
          <a:prstGeom prst="rect">
            <a:avLst/>
          </a:prstGeom>
          <a:noFill/>
        </p:spPr>
        <p:txBody>
          <a:bodyPr wrap="square">
            <a:spAutoFit/>
          </a:bodyPr>
          <a:lstStyle/>
          <a:p>
            <a:pPr indent="0" algn="l">
              <a:buFont typeface="Wingdings" panose="05000000000000000000" pitchFamily="2" charset="2"/>
              <a:buNone/>
            </a:pPr>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     Text Comprehension</a:t>
            </a:r>
          </a:p>
          <a:p>
            <a:pPr algn="l"/>
            <a:r>
              <a:rPr lang="en-US" altLang="zh-CN" sz="2400" dirty="0">
                <a:latin typeface="Calibri" panose="020F0502020204030204" pitchFamily="34" charset="0"/>
                <a:ea typeface="宋体" panose="02010600030101010101" pitchFamily="2" charset="-122"/>
                <a:cs typeface="Calibri" panose="020F0502020204030204" pitchFamily="34" charset="0"/>
              </a:rPr>
              <a:t>     (3) Reading for details</a:t>
            </a:r>
          </a:p>
          <a:p>
            <a:r>
              <a:rPr lang="en-US" altLang="zh-CN" sz="2400" i="1" dirty="0">
                <a:effectLst/>
                <a:ea typeface="宋体" panose="02010600030101010101" pitchFamily="2" charset="-122"/>
              </a:rPr>
              <a:t>Answer the questions.</a:t>
            </a:r>
          </a:p>
          <a:p>
            <a:endParaRPr lang="en-US" altLang="zh-CN" sz="2400" i="1" dirty="0">
              <a:effectLst/>
              <a:ea typeface="宋体" panose="02010600030101010101" pitchFamily="2" charset="-122"/>
            </a:endParaRPr>
          </a:p>
          <a:p>
            <a:pPr>
              <a:lnSpc>
                <a:spcPct val="114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4.</a:t>
            </a:r>
            <a:r>
              <a:rPr lang="en-US" altLang="zh-CN" sz="2400" dirty="0">
                <a:latin typeface="Calibri" panose="020F0502020204030204" pitchFamily="34" charset="0"/>
                <a:cs typeface="Calibri" panose="020F0502020204030204" pitchFamily="34" charset="0"/>
                <a:sym typeface="+mn-ea"/>
              </a:rPr>
              <a:t>How many reasons are provided in the text to explain why fewer than half of the students use the reference materials in the library? What are they?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5" name="文本框 4"/>
          <p:cNvSpPr txBox="1"/>
          <p:nvPr/>
        </p:nvSpPr>
        <p:spPr>
          <a:xfrm>
            <a:off x="696595" y="3897630"/>
            <a:ext cx="10842625" cy="1198880"/>
          </a:xfrm>
          <a:prstGeom prst="rect">
            <a:avLst/>
          </a:prstGeom>
          <a:noFill/>
        </p:spPr>
        <p:txBody>
          <a:bodyPr wrap="square" rtlCol="0">
            <a:spAutoFit/>
          </a:bodyPr>
          <a:lstStyle/>
          <a:p>
            <a:r>
              <a:rPr lang="en-US" altLang="zh-CN" sz="2400" dirty="0">
                <a:solidFill>
                  <a:srgbClr val="C00000"/>
                </a:solidFill>
              </a:rPr>
              <a:t>Two reasons. 1) Many students may not know that the reference materials are available in the library. 2) Some students may not know that the reference materials available in the library are valuable in their research process. </a:t>
            </a:r>
          </a:p>
        </p:txBody>
      </p:sp>
      <p:sp>
        <p:nvSpPr>
          <p:cNvPr id="14" name="文本框 13"/>
          <p:cNvSpPr txBox="1"/>
          <p:nvPr/>
        </p:nvSpPr>
        <p:spPr>
          <a:xfrm>
            <a:off x="6972742" y="578965"/>
            <a:ext cx="4457700" cy="52322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 Text Analysis</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p:cNvPicPr>
            <a:picLocks noChangeAspect="1"/>
          </p:cNvPicPr>
          <p:nvPr/>
        </p:nvPicPr>
        <p:blipFill>
          <a:blip r:embed="rId2"/>
          <a:stretch>
            <a:fillRect/>
          </a:stretch>
        </p:blipFill>
        <p:spPr>
          <a:xfrm>
            <a:off x="519116" y="1476417"/>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4" name="文本框 3"/>
          <p:cNvSpPr txBox="1"/>
          <p:nvPr/>
        </p:nvSpPr>
        <p:spPr>
          <a:xfrm>
            <a:off x="681355" y="1533525"/>
            <a:ext cx="11121390" cy="2461260"/>
          </a:xfrm>
          <a:prstGeom prst="rect">
            <a:avLst/>
          </a:prstGeom>
          <a:noFill/>
        </p:spPr>
        <p:txBody>
          <a:bodyPr wrap="square">
            <a:spAutoFit/>
          </a:bodyPr>
          <a:lstStyle/>
          <a:p>
            <a:pPr indent="0" algn="l">
              <a:buFont typeface="Wingdings" panose="05000000000000000000" pitchFamily="2" charset="2"/>
              <a:buNone/>
            </a:pPr>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     Text Comprehension</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l"/>
            <a:r>
              <a:rPr lang="en-US" altLang="zh-CN" sz="2400" dirty="0">
                <a:latin typeface="Calibri" panose="020F0502020204030204" pitchFamily="34" charset="0"/>
                <a:ea typeface="宋体" panose="02010600030101010101" pitchFamily="2" charset="-122"/>
                <a:cs typeface="Calibri" panose="020F0502020204030204" pitchFamily="34" charset="0"/>
              </a:rPr>
              <a:t>     (3) Reading for details</a:t>
            </a:r>
          </a:p>
          <a:p>
            <a:r>
              <a:rPr lang="en-US" altLang="zh-CN" sz="2400" i="1" dirty="0">
                <a:effectLst/>
                <a:ea typeface="宋体" panose="02010600030101010101" pitchFamily="2" charset="-122"/>
              </a:rPr>
              <a:t>Answer the questions.</a:t>
            </a:r>
          </a:p>
          <a:p>
            <a:pPr>
              <a:lnSpc>
                <a:spcPct val="114000"/>
              </a:lnSpc>
            </a:pPr>
            <a:endPar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endParaRPr>
          </a:p>
          <a:p>
            <a:pPr>
              <a:lnSpc>
                <a:spcPct val="114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5. </a:t>
            </a:r>
            <a:r>
              <a:rPr lang="en-US" altLang="zh-CN" sz="2400" dirty="0">
                <a:latin typeface="Calibri" panose="020F0502020204030204" pitchFamily="34" charset="0"/>
                <a:cs typeface="Calibri" panose="020F0502020204030204" pitchFamily="34" charset="0"/>
                <a:sym typeface="+mn-ea"/>
              </a:rPr>
              <a:t>What should the teacher do to encourage students to use the reference materials in the library?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12" name="文本框 11"/>
          <p:cNvSpPr txBox="1"/>
          <p:nvPr/>
        </p:nvSpPr>
        <p:spPr>
          <a:xfrm>
            <a:off x="696595" y="3964305"/>
            <a:ext cx="10842625" cy="1198880"/>
          </a:xfrm>
          <a:prstGeom prst="rect">
            <a:avLst/>
          </a:prstGeom>
          <a:noFill/>
        </p:spPr>
        <p:txBody>
          <a:bodyPr wrap="square" rtlCol="0">
            <a:spAutoFit/>
          </a:bodyPr>
          <a:lstStyle/>
          <a:p>
            <a:r>
              <a:rPr lang="en-US" altLang="zh-CN" sz="2400" dirty="0">
                <a:solidFill>
                  <a:srgbClr val="C00000"/>
                </a:solidFill>
              </a:rPr>
              <a:t>First, the teacher should remind students to ask for help from the librarian about how to use the reference tools. Second, the teacher can make a bibliography of the most useful reference materials. </a:t>
            </a:r>
          </a:p>
        </p:txBody>
      </p:sp>
      <p:sp>
        <p:nvSpPr>
          <p:cNvPr id="14" name="文本框 13"/>
          <p:cNvSpPr txBox="1"/>
          <p:nvPr/>
        </p:nvSpPr>
        <p:spPr>
          <a:xfrm>
            <a:off x="6972742" y="578965"/>
            <a:ext cx="4457700" cy="52322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Text Analysis</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p:cNvPicPr>
            <a:picLocks noChangeAspect="1"/>
          </p:cNvPicPr>
          <p:nvPr/>
        </p:nvPicPr>
        <p:blipFill>
          <a:blip r:embed="rId2"/>
          <a:stretch>
            <a:fillRect/>
          </a:stretch>
        </p:blipFill>
        <p:spPr>
          <a:xfrm>
            <a:off x="519116" y="1476417"/>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4" name="文本框 3"/>
          <p:cNvSpPr txBox="1"/>
          <p:nvPr/>
        </p:nvSpPr>
        <p:spPr>
          <a:xfrm>
            <a:off x="681355" y="1533525"/>
            <a:ext cx="11121390" cy="3723005"/>
          </a:xfrm>
          <a:prstGeom prst="rect">
            <a:avLst/>
          </a:prstGeom>
          <a:noFill/>
        </p:spPr>
        <p:txBody>
          <a:bodyPr wrap="square">
            <a:spAutoFit/>
          </a:bodyPr>
          <a:lstStyle/>
          <a:p>
            <a:pPr indent="0" algn="l">
              <a:buFont typeface="Wingdings" panose="05000000000000000000" pitchFamily="2" charset="2"/>
              <a:buNone/>
            </a:pPr>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     Text Comprehension</a:t>
            </a:r>
          </a:p>
          <a:p>
            <a:pPr algn="l"/>
            <a:r>
              <a:rPr lang="en-US" altLang="zh-CN" sz="2400" dirty="0">
                <a:latin typeface="Calibri" panose="020F0502020204030204" pitchFamily="34" charset="0"/>
                <a:ea typeface="宋体" panose="02010600030101010101" pitchFamily="2" charset="-122"/>
                <a:cs typeface="Calibri" panose="020F0502020204030204" pitchFamily="34" charset="0"/>
              </a:rPr>
              <a:t>     (3) Reading for details</a:t>
            </a:r>
          </a:p>
          <a:p>
            <a:r>
              <a:rPr lang="en-US" altLang="zh-CN" sz="2400" i="1" dirty="0">
                <a:effectLst/>
                <a:ea typeface="宋体" panose="02010600030101010101" pitchFamily="2" charset="-122"/>
              </a:rPr>
              <a:t>Answer the questions.</a:t>
            </a:r>
          </a:p>
          <a:p>
            <a:pPr>
              <a:lnSpc>
                <a:spcPct val="114000"/>
              </a:lnSpc>
            </a:pPr>
            <a:r>
              <a:rPr lang="en-US" altLang="zh-CN" sz="2400" dirty="0">
                <a:latin typeface="Calibri" panose="020F0502020204030204" pitchFamily="34" charset="0"/>
                <a:cs typeface="Calibri" panose="020F0502020204030204" pitchFamily="34" charset="0"/>
                <a:sym typeface="+mn-ea"/>
              </a:rPr>
              <a:t>6. What is the meaning of “the simplicity of having a central place to meet that’s not their own homes”? </a:t>
            </a:r>
            <a:endParaRPr lang="en-US" altLang="zh-CN" sz="2400" dirty="0">
              <a:latin typeface="Calibri" panose="020F0502020204030204" pitchFamily="34" charset="0"/>
              <a:cs typeface="Calibri" panose="020F0502020204030204" pitchFamily="34" charset="0"/>
            </a:endParaRPr>
          </a:p>
          <a:p>
            <a:pPr>
              <a:lnSpc>
                <a:spcPct val="114000"/>
              </a:lnSpc>
            </a:pPr>
            <a:endParaRPr lang="en-US" altLang="zh-CN" sz="2400" dirty="0">
              <a:latin typeface="Calibri" panose="020F0502020204030204" pitchFamily="34" charset="0"/>
              <a:cs typeface="Calibri" panose="020F0502020204030204" pitchFamily="34" charset="0"/>
            </a:endParaRPr>
          </a:p>
          <a:p>
            <a:pPr>
              <a:lnSpc>
                <a:spcPct val="114000"/>
              </a:lnSpc>
            </a:pP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nSpc>
                <a:spcPct val="114000"/>
              </a:lnSpc>
            </a:pPr>
            <a:r>
              <a:rPr lang="en-US" altLang="zh-CN" sz="2400" dirty="0">
                <a:latin typeface="Calibri" panose="020F0502020204030204" pitchFamily="34" charset="0"/>
                <a:ea typeface="宋体" panose="02010600030101010101" pitchFamily="2" charset="-122"/>
                <a:cs typeface="Calibri" panose="020F0502020204030204" pitchFamily="34" charset="0"/>
                <a:sym typeface="+mn-ea"/>
              </a:rPr>
              <a:t>7</a:t>
            </a:r>
            <a:r>
              <a:rPr lang="en-US" altLang="zh-CN" sz="2400" dirty="0">
                <a:latin typeface="Calibri" panose="020F0502020204030204" pitchFamily="34" charset="0"/>
                <a:cs typeface="Calibri" panose="020F0502020204030204" pitchFamily="34" charset="0"/>
                <a:sym typeface="+mn-ea"/>
              </a:rPr>
              <a:t>. Of all the reasons provided in the report, which is the most important reason for you to go to your campus library? State your reason if it is not mentioned in the report.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5" name="文本框 4"/>
          <p:cNvSpPr txBox="1"/>
          <p:nvPr/>
        </p:nvSpPr>
        <p:spPr>
          <a:xfrm>
            <a:off x="685800" y="3466465"/>
            <a:ext cx="10741660" cy="829945"/>
          </a:xfrm>
          <a:prstGeom prst="rect">
            <a:avLst/>
          </a:prstGeom>
          <a:noFill/>
        </p:spPr>
        <p:txBody>
          <a:bodyPr wrap="square" rtlCol="0">
            <a:spAutoFit/>
          </a:bodyPr>
          <a:lstStyle/>
          <a:p>
            <a:r>
              <a:rPr lang="en-US" altLang="zh-CN" sz="2400" dirty="0">
                <a:solidFill>
                  <a:srgbClr val="C00000"/>
                </a:solidFill>
              </a:rPr>
              <a:t>Students choose to go to the library simply because it is the public place where the group members can gather conveniently. </a:t>
            </a:r>
          </a:p>
        </p:txBody>
      </p:sp>
      <p:sp>
        <p:nvSpPr>
          <p:cNvPr id="7" name="Rectangle 6"/>
          <p:cNvSpPr>
            <a:spLocks noChangeArrowheads="1"/>
          </p:cNvSpPr>
          <p:nvPr/>
        </p:nvSpPr>
        <p:spPr bwMode="auto">
          <a:xfrm>
            <a:off x="1498405" y="5298777"/>
            <a:ext cx="7364413" cy="463846"/>
          </a:xfrm>
          <a:prstGeom prst="rect">
            <a:avLst/>
          </a:prstGeom>
          <a:noFill/>
          <a:ln>
            <a:noFill/>
          </a:ln>
          <a:effectLst/>
          <a:extLst>
            <a:ext uri="{909E8E84-426E-40DD-AFC4-6F175D3DCCD1}">
              <a14:hiddenFill xmlns:a14="http://schemas.microsoft.com/office/drawing/2010/main">
                <a:solidFill>
                  <a:srgbClr val="FEA50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just" eaLnBrk="0" hangingPunct="0">
              <a:spcAft>
                <a:spcPct val="40000"/>
              </a:spcAft>
              <a:buFont typeface="Wingdings" panose="05000000000000000000" pitchFamily="2" charset="2"/>
              <a:buNone/>
            </a:pPr>
            <a:r>
              <a:rPr lang="en-US" altLang="zh-CN" sz="2400" dirty="0">
                <a:solidFill>
                  <a:srgbClr val="C00000"/>
                </a:solidFill>
                <a:ea typeface="宋体" panose="02010600030101010101" pitchFamily="2" charset="-122"/>
                <a:cs typeface="Arial" panose="020B0604020202020204" pitchFamily="34" charset="0"/>
              </a:rPr>
              <a:t>Open for discussion.</a:t>
            </a:r>
          </a:p>
        </p:txBody>
      </p:sp>
      <p:sp>
        <p:nvSpPr>
          <p:cNvPr id="22" name="文本框 21"/>
          <p:cNvSpPr txBox="1"/>
          <p:nvPr/>
        </p:nvSpPr>
        <p:spPr>
          <a:xfrm>
            <a:off x="6972742" y="578965"/>
            <a:ext cx="4457700" cy="52322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Text Analysis</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2"/>
          <a:stretch>
            <a:fillRect/>
          </a:stretch>
        </p:blipFill>
        <p:spPr>
          <a:xfrm>
            <a:off x="730170" y="1563232"/>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8" name="文本框 7"/>
          <p:cNvSpPr txBox="1"/>
          <p:nvPr/>
        </p:nvSpPr>
        <p:spPr>
          <a:xfrm>
            <a:off x="730250" y="1601470"/>
            <a:ext cx="10913745" cy="4492625"/>
          </a:xfrm>
          <a:prstGeom prst="rect">
            <a:avLst/>
          </a:prstGeom>
          <a:noFill/>
        </p:spPr>
        <p:txBody>
          <a:bodyPr wrap="square">
            <a:spAutoFit/>
          </a:bodyPr>
          <a:lstStyle/>
          <a:p>
            <a:pPr algn="l">
              <a:buClrTx/>
              <a:buSzTx/>
              <a:buFontTx/>
              <a:buNone/>
            </a:pP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        Zooming in</a:t>
            </a:r>
          </a:p>
          <a:p>
            <a:pPr algn="l"/>
            <a:endParaRPr lang="en-US" altLang="zh-CN" sz="1000" dirty="0">
              <a:latin typeface="Calibri" panose="020F0502020204030204" pitchFamily="34" charset="0"/>
              <a:ea typeface="宋体" panose="02010600030101010101" pitchFamily="2" charset="-122"/>
              <a:cs typeface="Calibri" panose="020F0502020204030204" pitchFamily="34" charset="0"/>
            </a:endParaRPr>
          </a:p>
          <a:p>
            <a:r>
              <a:rPr lang="en-US" altLang="zh-CN" sz="2100" b="1" dirty="0">
                <a:latin typeface="Calibri" panose="020F0502020204030204" pitchFamily="34" charset="0"/>
                <a:cs typeface="Calibri" panose="020F0502020204030204" pitchFamily="34" charset="0"/>
              </a:rPr>
              <a:t>1 There, you can check out books, conduct your research, find a quiet place to study, and maybe even flip through a magazine. (Para 1) </a:t>
            </a:r>
          </a:p>
          <a:p>
            <a:r>
              <a:rPr lang="en-US" altLang="zh-CN" sz="2100" dirty="0">
                <a:solidFill>
                  <a:srgbClr val="FF0000"/>
                </a:solidFill>
                <a:latin typeface="Calibri" panose="020F0502020204030204" pitchFamily="34" charset="0"/>
                <a:cs typeface="Calibri" panose="020F0502020204030204" pitchFamily="34" charset="0"/>
              </a:rPr>
              <a:t>check out: </a:t>
            </a:r>
            <a:r>
              <a:rPr lang="en-US" altLang="zh-CN" sz="2100" dirty="0">
                <a:latin typeface="Calibri" panose="020F0502020204030204" pitchFamily="34" charset="0"/>
                <a:cs typeface="Calibri" panose="020F0502020204030204" pitchFamily="34" charset="0"/>
              </a:rPr>
              <a:t>to register something as having been borrowed </a:t>
            </a:r>
          </a:p>
          <a:p>
            <a:r>
              <a:rPr lang="en-US" altLang="zh-CN" sz="2100" dirty="0">
                <a:solidFill>
                  <a:srgbClr val="FF0000"/>
                </a:solidFill>
                <a:latin typeface="Calibri" panose="020F0502020204030204" pitchFamily="34" charset="0"/>
                <a:cs typeface="Calibri" panose="020F0502020204030204" pitchFamily="34" charset="0"/>
              </a:rPr>
              <a:t>e.g. </a:t>
            </a:r>
          </a:p>
          <a:p>
            <a:r>
              <a:rPr lang="en-US" altLang="zh-CN" sz="2100" dirty="0">
                <a:latin typeface="Calibri" panose="020F0502020204030204" pitchFamily="34" charset="0"/>
                <a:cs typeface="Calibri" panose="020F0502020204030204" pitchFamily="34" charset="0"/>
              </a:rPr>
              <a:t>We don’t think the government should be able to see what citizens check out from public libraries. If used in a hotel or a clinic, “check out” can mean “to leave a hotel or a clinic after paying.” </a:t>
            </a:r>
          </a:p>
          <a:p>
            <a:r>
              <a:rPr lang="en-US" altLang="zh-CN" sz="2100" dirty="0">
                <a:solidFill>
                  <a:srgbClr val="FF0000"/>
                </a:solidFill>
                <a:latin typeface="Calibri" panose="020F0502020204030204" pitchFamily="34" charset="0"/>
                <a:cs typeface="Calibri" panose="020F0502020204030204" pitchFamily="34" charset="0"/>
              </a:rPr>
              <a:t>e.g. </a:t>
            </a:r>
          </a:p>
          <a:p>
            <a:r>
              <a:rPr lang="en-US" altLang="zh-CN" sz="2100" dirty="0">
                <a:latin typeface="Calibri" panose="020F0502020204030204" pitchFamily="34" charset="0"/>
                <a:cs typeface="Calibri" panose="020F0502020204030204" pitchFamily="34" charset="0"/>
              </a:rPr>
              <a:t>Please remember to leave your room keys at reception when you check out. conduct: to organize; to carry out </a:t>
            </a:r>
          </a:p>
          <a:p>
            <a:r>
              <a:rPr lang="en-US" altLang="zh-CN" sz="2100" dirty="0">
                <a:solidFill>
                  <a:srgbClr val="FF0000"/>
                </a:solidFill>
                <a:latin typeface="Calibri" panose="020F0502020204030204" pitchFamily="34" charset="0"/>
                <a:cs typeface="Calibri" panose="020F0502020204030204" pitchFamily="34" charset="0"/>
              </a:rPr>
              <a:t>e.g. </a:t>
            </a:r>
          </a:p>
          <a:p>
            <a:r>
              <a:rPr lang="en-US" altLang="zh-CN" sz="2100" dirty="0">
                <a:latin typeface="Calibri" panose="020F0502020204030204" pitchFamily="34" charset="0"/>
                <a:cs typeface="Calibri" panose="020F0502020204030204" pitchFamily="34" charset="0"/>
              </a:rPr>
              <a:t>1) We are conducting a survey to find out what our customers think of their local bus service. </a:t>
            </a:r>
          </a:p>
          <a:p>
            <a:r>
              <a:rPr lang="en-US" altLang="zh-CN" sz="2100" dirty="0">
                <a:latin typeface="Calibri" panose="020F0502020204030204" pitchFamily="34" charset="0"/>
                <a:cs typeface="Calibri" panose="020F0502020204030204" pitchFamily="34" charset="0"/>
              </a:rPr>
              <a:t>2) The experiments were conducted by scientists in New York. </a:t>
            </a:r>
            <a:endParaRPr lang="en-US" altLang="zh-CN" sz="2100" dirty="0">
              <a:latin typeface="Calibri" panose="020F0502020204030204" pitchFamily="34" charset="0"/>
              <a:ea typeface="宋体" panose="02010600030101010101" pitchFamily="2" charset="-122"/>
              <a:cs typeface="Calibri" panose="020F0502020204030204" pitchFamily="34" charset="0"/>
            </a:endParaRPr>
          </a:p>
        </p:txBody>
      </p:sp>
      <p:sp>
        <p:nvSpPr>
          <p:cNvPr id="9" name="文本框 8"/>
          <p:cNvSpPr txBox="1"/>
          <p:nvPr/>
        </p:nvSpPr>
        <p:spPr>
          <a:xfrm>
            <a:off x="6972742" y="578965"/>
            <a:ext cx="4457700" cy="523220"/>
          </a:xfrm>
          <a:prstGeom prst="rect">
            <a:avLst/>
          </a:prstGeom>
          <a:noFill/>
          <a:ln w="15875" cap="flat" cmpd="sng" algn="ctr">
            <a:noFill/>
            <a:prstDash val="solid"/>
          </a:ln>
          <a:effectLst/>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Text Analysis</a:t>
            </a:r>
          </a:p>
        </p:txBody>
      </p:sp>
    </p:spTree>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3"/>
          <p:cNvPicPr>
            <a:picLocks noChangeAspect="1"/>
          </p:cNvPicPr>
          <p:nvPr/>
        </p:nvPicPr>
        <p:blipFill>
          <a:blip r:embed="rId3"/>
          <a:srcRect r="3423"/>
          <a:stretch>
            <a:fillRect/>
          </a:stretch>
        </p:blipFill>
        <p:spPr>
          <a:xfrm>
            <a:off x="0" y="0"/>
            <a:ext cx="12182475" cy="6858000"/>
          </a:xfrm>
          <a:prstGeom prst="rect">
            <a:avLst/>
          </a:prstGeom>
        </p:spPr>
      </p:pic>
      <p:sp>
        <p:nvSpPr>
          <p:cNvPr id="17" name="矩形 16"/>
          <p:cNvSpPr/>
          <p:nvPr/>
        </p:nvSpPr>
        <p:spPr>
          <a:xfrm>
            <a:off x="0" y="2426335"/>
            <a:ext cx="12192000" cy="179260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矩形 26"/>
          <p:cNvSpPr/>
          <p:nvPr/>
        </p:nvSpPr>
        <p:spPr>
          <a:xfrm>
            <a:off x="597660" y="2694193"/>
            <a:ext cx="11070590" cy="1168400"/>
          </a:xfrm>
          <a:prstGeom prst="rect">
            <a:avLst/>
          </a:prstGeom>
        </p:spPr>
        <p:txBody>
          <a:bodyPr wrap="none">
            <a:spAutoFit/>
          </a:bodyPr>
          <a:lstStyle/>
          <a:p>
            <a:pPr algn="ctr"/>
            <a:r>
              <a:rPr lang="en-US" altLang="zh-CN" sz="7000" dirty="0">
                <a:ln w="0"/>
                <a:latin typeface="Americana XBd BT" panose="02020804070706020304" pitchFamily="18" charset="0"/>
              </a:rPr>
              <a:t>MaKing Use of Libraries </a:t>
            </a:r>
          </a:p>
        </p:txBody>
      </p:sp>
      <p:sp>
        <p:nvSpPr>
          <p:cNvPr id="18" name="矩形 17"/>
          <p:cNvSpPr/>
          <p:nvPr/>
        </p:nvSpPr>
        <p:spPr>
          <a:xfrm>
            <a:off x="578992" y="2679455"/>
            <a:ext cx="11070590" cy="1168400"/>
          </a:xfrm>
          <a:prstGeom prst="rect">
            <a:avLst/>
          </a:prstGeom>
        </p:spPr>
        <p:txBody>
          <a:bodyPr wrap="none">
            <a:spAutoFit/>
          </a:bodyPr>
          <a:lstStyle/>
          <a:p>
            <a:pPr algn="ctr"/>
            <a:r>
              <a:rPr lang="en-US" altLang="zh-CN" sz="7000" dirty="0">
                <a:ln w="0"/>
                <a:solidFill>
                  <a:schemeClr val="bg1"/>
                </a:solidFill>
                <a:latin typeface="Americana XBd BT" panose="02020804070706020304" pitchFamily="18" charset="0"/>
              </a:rPr>
              <a:t>MaKing Use of Libraries </a:t>
            </a:r>
          </a:p>
        </p:txBody>
      </p:sp>
      <p:sp>
        <p:nvSpPr>
          <p:cNvPr id="12" name="矩形 11"/>
          <p:cNvSpPr/>
          <p:nvPr/>
        </p:nvSpPr>
        <p:spPr>
          <a:xfrm>
            <a:off x="564323" y="2657113"/>
            <a:ext cx="11070590" cy="1168400"/>
          </a:xfrm>
          <a:prstGeom prst="rect">
            <a:avLst/>
          </a:prstGeom>
        </p:spPr>
        <p:txBody>
          <a:bodyPr wrap="none">
            <a:spAutoFit/>
          </a:bodyPr>
          <a:lstStyle/>
          <a:p>
            <a:pPr algn="ctr"/>
            <a:r>
              <a:rPr lang="en-US" altLang="zh-CN" sz="7000" dirty="0">
                <a:ln w="0"/>
                <a:solidFill>
                  <a:srgbClr val="D56947"/>
                </a:solidFill>
                <a:latin typeface="Americana XBd BT" panose="02020804070706020304" pitchFamily="18" charset="0"/>
              </a:rPr>
              <a:t>MaKing Use of Libraries </a:t>
            </a:r>
          </a:p>
        </p:txBody>
      </p:sp>
      <p:grpSp>
        <p:nvGrpSpPr>
          <p:cNvPr id="14340" name="组合 7"/>
          <p:cNvGrpSpPr/>
          <p:nvPr/>
        </p:nvGrpSpPr>
        <p:grpSpPr>
          <a:xfrm>
            <a:off x="-3810" y="650240"/>
            <a:ext cx="2903855" cy="735330"/>
            <a:chOff x="0" y="194743"/>
            <a:chExt cx="3126179" cy="569433"/>
          </a:xfrm>
        </p:grpSpPr>
        <p:sp>
          <p:nvSpPr>
            <p:cNvPr id="2" name="圆角矩形 1"/>
            <p:cNvSpPr/>
            <p:nvPr/>
          </p:nvSpPr>
          <p:spPr>
            <a:xfrm>
              <a:off x="173209" y="194743"/>
              <a:ext cx="2952970" cy="569433"/>
            </a:xfrm>
            <a:prstGeom prst="roundRect">
              <a:avLst>
                <a:gd name="adj" fmla="val 9976"/>
              </a:avLst>
            </a:prstGeom>
            <a:solidFill>
              <a:schemeClr val="accent4">
                <a:lumMod val="60000"/>
                <a:lumOff val="40000"/>
              </a:schemeClr>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nvGrpSpPr>
            <p:cNvPr id="14350" name="组合 9"/>
            <p:cNvGrpSpPr/>
            <p:nvPr/>
          </p:nvGrpSpPr>
          <p:grpSpPr>
            <a:xfrm>
              <a:off x="0" y="290669"/>
              <a:ext cx="424561" cy="355906"/>
              <a:chOff x="469900" y="728859"/>
              <a:chExt cx="424561" cy="355906"/>
            </a:xfrm>
          </p:grpSpPr>
          <p:sp>
            <p:nvSpPr>
              <p:cNvPr id="19" name="椭圆 18"/>
              <p:cNvSpPr>
                <a:spLocks noChangeArrowheads="1"/>
              </p:cNvSpPr>
              <p:nvPr/>
            </p:nvSpPr>
            <p:spPr bwMode="auto">
              <a:xfrm rot="-5400000">
                <a:off x="738012" y="928719"/>
                <a:ext cx="157031" cy="155510"/>
              </a:xfrm>
              <a:prstGeom prst="ellipse">
                <a:avLst/>
              </a:prstGeom>
              <a:gradFill rotWithShape="0">
                <a:gsLst>
                  <a:gs pos="0">
                    <a:srgbClr val="FFFFFF"/>
                  </a:gs>
                  <a:gs pos="17000">
                    <a:srgbClr val="A6A6A6"/>
                  </a:gs>
                  <a:gs pos="35001">
                    <a:srgbClr val="F2F2F2"/>
                  </a:gs>
                  <a:gs pos="55000">
                    <a:srgbClr val="A6A6A6"/>
                  </a:gs>
                  <a:gs pos="75000">
                    <a:srgbClr val="F2F2F2"/>
                  </a:gs>
                  <a:gs pos="100000">
                    <a:srgbClr val="A6A6A6"/>
                  </a:gs>
                </a:gsLst>
                <a:lin ang="2700000" scaled="1"/>
              </a:gradFill>
              <a:ln>
                <a:noFill/>
              </a:ln>
              <a:effectLst>
                <a:outerShdw blurRad="12700" dist="12700" dir="2700000" algn="tl" rotWithShape="0">
                  <a:srgbClr val="808080">
                    <a:alpha val="39999"/>
                  </a:srgbClr>
                </a:outerShdw>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0" name="椭圆 19"/>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1" name="椭圆 20"/>
              <p:cNvSpPr>
                <a:spLocks noChangeArrowheads="1"/>
              </p:cNvSpPr>
              <p:nvPr/>
            </p:nvSpPr>
            <p:spPr bwMode="auto">
              <a:xfrm rot="-5400000">
                <a:off x="738012" y="728863"/>
                <a:ext cx="157031" cy="155510"/>
              </a:xfrm>
              <a:prstGeom prst="ellipse">
                <a:avLst/>
              </a:prstGeom>
              <a:gradFill rotWithShape="0">
                <a:gsLst>
                  <a:gs pos="0">
                    <a:srgbClr val="FFFFFF"/>
                  </a:gs>
                  <a:gs pos="17000">
                    <a:srgbClr val="A6A6A6"/>
                  </a:gs>
                  <a:gs pos="35001">
                    <a:srgbClr val="F2F2F2"/>
                  </a:gs>
                  <a:gs pos="55000">
                    <a:srgbClr val="A6A6A6"/>
                  </a:gs>
                  <a:gs pos="75000">
                    <a:srgbClr val="F2F2F2"/>
                  </a:gs>
                  <a:gs pos="100000">
                    <a:srgbClr val="A6A6A6"/>
                  </a:gs>
                </a:gsLst>
                <a:lin ang="2700000" scaled="1"/>
              </a:gradFill>
              <a:ln>
                <a:noFill/>
              </a:ln>
              <a:effectLst>
                <a:outerShdw blurRad="12700" dist="12700" dir="2700000" algn="tl" rotWithShape="0">
                  <a:srgbClr val="808080">
                    <a:alpha val="39999"/>
                  </a:srgbClr>
                </a:outerShdw>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2" name="椭圆 21"/>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3" name="圆角矩形 22"/>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4" name="圆角矩形 23"/>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5" name="圆角矩形 24"/>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6" name="圆角矩形 25"/>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grpSp>
      <p:sp>
        <p:nvSpPr>
          <p:cNvPr id="11" name="矩形 10"/>
          <p:cNvSpPr/>
          <p:nvPr/>
        </p:nvSpPr>
        <p:spPr>
          <a:xfrm>
            <a:off x="815133" y="572502"/>
            <a:ext cx="1843405" cy="891540"/>
          </a:xfrm>
          <a:prstGeom prst="rect">
            <a:avLst/>
          </a:prstGeom>
        </p:spPr>
        <p:txBody>
          <a:bodyPr wrap="none">
            <a:spAutoFit/>
          </a:bodyPr>
          <a:lstStyle/>
          <a:p>
            <a:pPr lvl="0"/>
            <a:r>
              <a:rPr lang="en-US" altLang="zh-CN" sz="5200" b="1" dirty="0">
                <a:solidFill>
                  <a:schemeClr val="bg1"/>
                </a:solidFill>
              </a:rPr>
              <a:t>Unit </a:t>
            </a:r>
            <a:r>
              <a:rPr lang="en-US" sz="5200" b="1" dirty="0">
                <a:solidFill>
                  <a:schemeClr val="bg1"/>
                </a:solidFill>
              </a:rPr>
              <a:t>3</a:t>
            </a:r>
            <a:endParaRPr lang="en-US" sz="5200" dirty="0">
              <a:solidFill>
                <a:schemeClr val="bg1"/>
              </a:solidFill>
            </a:endParaRPr>
          </a:p>
        </p:txBody>
      </p:sp>
    </p:spTree>
  </p:cSld>
  <p:clrMapOvr>
    <a:masterClrMapping/>
  </p:clrMapOvr>
  <p:transition>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2"/>
          <a:stretch>
            <a:fillRect/>
          </a:stretch>
        </p:blipFill>
        <p:spPr>
          <a:xfrm>
            <a:off x="730170" y="1563232"/>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8" name="文本框 7"/>
          <p:cNvSpPr txBox="1"/>
          <p:nvPr/>
        </p:nvSpPr>
        <p:spPr>
          <a:xfrm>
            <a:off x="730250" y="1601470"/>
            <a:ext cx="10791190" cy="3353435"/>
          </a:xfrm>
          <a:prstGeom prst="rect">
            <a:avLst/>
          </a:prstGeom>
          <a:noFill/>
        </p:spPr>
        <p:txBody>
          <a:bodyPr wrap="square">
            <a:spAutoFit/>
          </a:bodyPr>
          <a:lstStyle/>
          <a:p>
            <a:pPr algn="l">
              <a:buClrTx/>
              <a:buSzTx/>
              <a:buFontTx/>
              <a:buNone/>
            </a:pP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        Zooming in</a:t>
            </a:r>
          </a:p>
          <a:p>
            <a:pPr algn="l"/>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pPr fontAlgn="auto">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sym typeface="+mn-ea"/>
              </a:rPr>
              <a:t>2. </a:t>
            </a:r>
            <a:r>
              <a:rPr lang="en-US" altLang="zh-CN" sz="2400" b="1" dirty="0">
                <a:latin typeface="Calibri" panose="020F0502020204030204" pitchFamily="34" charset="0"/>
                <a:cs typeface="Calibri" panose="020F0502020204030204" pitchFamily="34" charset="0"/>
                <a:sym typeface="+mn-ea"/>
              </a:rPr>
              <a:t>What’s more, today’s college libraries extend their reach out into the Internet, making many services and resources accessible right from their websites. (Para 1) </a:t>
            </a:r>
            <a:endParaRPr lang="en-US" altLang="zh-CN" sz="2400" b="1" dirty="0">
              <a:latin typeface="Calibri" panose="020F0502020204030204" pitchFamily="34" charset="0"/>
              <a:cs typeface="Calibri" panose="020F0502020204030204" pitchFamily="34" charset="0"/>
            </a:endParaRPr>
          </a:p>
          <a:p>
            <a:pPr fontAlgn="auto">
              <a:lnSpc>
                <a:spcPct val="114000"/>
              </a:lnSpc>
            </a:pPr>
            <a:r>
              <a:rPr lang="en-US" altLang="zh-CN" sz="2400" dirty="0">
                <a:solidFill>
                  <a:srgbClr val="FF0000"/>
                </a:solidFill>
                <a:latin typeface="Calibri" panose="020F0502020204030204" pitchFamily="34" charset="0"/>
                <a:cs typeface="Calibri" panose="020F0502020204030204" pitchFamily="34" charset="0"/>
                <a:sym typeface="+mn-ea"/>
              </a:rPr>
              <a:t>extend the reach</a:t>
            </a:r>
            <a:r>
              <a:rPr lang="en-US" altLang="zh-CN" sz="2400" dirty="0">
                <a:latin typeface="Calibri" panose="020F0502020204030204" pitchFamily="34" charset="0"/>
                <a:cs typeface="Calibri" panose="020F0502020204030204" pitchFamily="34" charset="0"/>
                <a:sym typeface="+mn-ea"/>
              </a:rPr>
              <a:t>: enlarge the scope accessible: able to be reached or easily got </a:t>
            </a:r>
            <a:endParaRPr lang="en-US" altLang="zh-CN" sz="2400" dirty="0">
              <a:latin typeface="Calibri" panose="020F0502020204030204" pitchFamily="34" charset="0"/>
              <a:cs typeface="Calibri" panose="020F0502020204030204" pitchFamily="34" charset="0"/>
            </a:endParaRPr>
          </a:p>
          <a:p>
            <a:pPr fontAlgn="auto">
              <a:lnSpc>
                <a:spcPct val="114000"/>
              </a:lnSpc>
            </a:pPr>
            <a:r>
              <a:rPr lang="en-US" altLang="zh-CN" sz="2400" dirty="0">
                <a:solidFill>
                  <a:srgbClr val="FF0000"/>
                </a:solidFill>
                <a:latin typeface="Calibri" panose="020F0502020204030204" pitchFamily="34" charset="0"/>
                <a:cs typeface="Calibri" panose="020F0502020204030204" pitchFamily="34" charset="0"/>
                <a:sym typeface="+mn-ea"/>
              </a:rPr>
              <a:t>e.g.</a:t>
            </a:r>
            <a:r>
              <a:rPr lang="en-US" altLang="zh-CN" sz="2400" dirty="0">
                <a:latin typeface="Calibri" panose="020F0502020204030204" pitchFamily="34" charset="0"/>
                <a:cs typeface="Calibri" panose="020F0502020204030204" pitchFamily="34" charset="0"/>
                <a:sym typeface="+mn-ea"/>
              </a:rPr>
              <a:t> The resort is easily accessible by road, rail, and air. </a:t>
            </a:r>
            <a:endParaRPr lang="en-US" altLang="zh-CN" sz="2400" dirty="0">
              <a:latin typeface="Calibri" panose="020F0502020204030204" pitchFamily="34" charset="0"/>
              <a:cs typeface="Calibri" panose="020F0502020204030204" pitchFamily="34" charset="0"/>
            </a:endParaRPr>
          </a:p>
          <a:p>
            <a:pPr fontAlgn="auto">
              <a:lnSpc>
                <a:spcPct val="114000"/>
              </a:lnSpc>
            </a:pPr>
            <a:r>
              <a:rPr lang="en-US" altLang="zh-CN" sz="2400" dirty="0">
                <a:solidFill>
                  <a:srgbClr val="FF0000"/>
                </a:solidFill>
                <a:latin typeface="Calibri" panose="020F0502020204030204" pitchFamily="34" charset="0"/>
                <a:cs typeface="Calibri" panose="020F0502020204030204" pitchFamily="34" charset="0"/>
                <a:sym typeface="+mn-ea"/>
              </a:rPr>
              <a:t>Paraphrase: </a:t>
            </a:r>
            <a:r>
              <a:rPr lang="en-US" altLang="zh-CN" sz="2400" dirty="0">
                <a:latin typeface="Calibri" panose="020F0502020204030204" pitchFamily="34" charset="0"/>
                <a:cs typeface="Calibri" panose="020F0502020204030204" pitchFamily="34" charset="0"/>
                <a:sym typeface="+mn-ea"/>
              </a:rPr>
              <a:t>In addition, today’s college libraries expand to the Internet by making their services and resources available to people through their websites.</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9" name="文本框 8"/>
          <p:cNvSpPr txBox="1"/>
          <p:nvPr/>
        </p:nvSpPr>
        <p:spPr>
          <a:xfrm>
            <a:off x="6972742" y="578965"/>
            <a:ext cx="4457700" cy="523220"/>
          </a:xfrm>
          <a:prstGeom prst="rect">
            <a:avLst/>
          </a:prstGeom>
          <a:noFill/>
          <a:ln w="15875" cap="flat" cmpd="sng" algn="ctr">
            <a:noFill/>
            <a:prstDash val="solid"/>
          </a:ln>
          <a:effectLst/>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Text Analysis</a:t>
            </a:r>
          </a:p>
        </p:txBody>
      </p:sp>
    </p:spTree>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2"/>
          <a:stretch>
            <a:fillRect/>
          </a:stretch>
        </p:blipFill>
        <p:spPr>
          <a:xfrm>
            <a:off x="730170" y="1563232"/>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8" name="文本框 7"/>
          <p:cNvSpPr txBox="1"/>
          <p:nvPr/>
        </p:nvSpPr>
        <p:spPr>
          <a:xfrm>
            <a:off x="730250" y="1601470"/>
            <a:ext cx="10831830" cy="3353435"/>
          </a:xfrm>
          <a:prstGeom prst="rect">
            <a:avLst/>
          </a:prstGeom>
          <a:noFill/>
        </p:spPr>
        <p:txBody>
          <a:bodyPr wrap="square">
            <a:spAutoFit/>
          </a:bodyPr>
          <a:lstStyle/>
          <a:p>
            <a:pPr algn="l">
              <a:buClrTx/>
              <a:buSzTx/>
              <a:buFontTx/>
              <a:buNone/>
            </a:pP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        Zooming in</a:t>
            </a:r>
          </a:p>
          <a:p>
            <a:pPr algn="l"/>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pPr fontAlgn="auto">
              <a:lnSpc>
                <a:spcPct val="114000"/>
              </a:lnSpc>
            </a:pPr>
            <a:r>
              <a:rPr lang="en-US" altLang="zh-CN" sz="2400" dirty="0">
                <a:latin typeface="Calibri" panose="020F0502020204030204" pitchFamily="34" charset="0"/>
                <a:cs typeface="Calibri" panose="020F0502020204030204" pitchFamily="34" charset="0"/>
                <a:sym typeface="+mn-ea"/>
              </a:rPr>
              <a:t>3</a:t>
            </a:r>
            <a:r>
              <a:rPr lang="en-US" altLang="zh-CN" sz="2400" b="1" dirty="0">
                <a:latin typeface="Calibri" panose="020F0502020204030204" pitchFamily="34" charset="0"/>
                <a:cs typeface="Calibri" panose="020F0502020204030204" pitchFamily="34" charset="0"/>
                <a:sym typeface="+mn-ea"/>
              </a:rPr>
              <a:t>. So, in a student engagement survey we conducted in the spring of 2015, we asked ... (Para 3) </a:t>
            </a:r>
            <a:endParaRPr lang="en-US" altLang="zh-CN" sz="2400" b="1" dirty="0">
              <a:latin typeface="Calibri" panose="020F0502020204030204" pitchFamily="34" charset="0"/>
              <a:cs typeface="Calibri" panose="020F0502020204030204" pitchFamily="34" charset="0"/>
            </a:endParaRPr>
          </a:p>
          <a:p>
            <a:pPr fontAlgn="auto">
              <a:lnSpc>
                <a:spcPct val="114000"/>
              </a:lnSpc>
            </a:pPr>
            <a:r>
              <a:rPr lang="en-US" altLang="zh-CN" sz="2400" dirty="0">
                <a:solidFill>
                  <a:srgbClr val="FF0000"/>
                </a:solidFill>
                <a:latin typeface="Calibri" panose="020F0502020204030204" pitchFamily="34" charset="0"/>
                <a:cs typeface="Calibri" panose="020F0502020204030204" pitchFamily="34" charset="0"/>
                <a:sym typeface="+mn-ea"/>
              </a:rPr>
              <a:t>engagement survey</a:t>
            </a:r>
            <a:r>
              <a:rPr lang="en-US" altLang="zh-CN" sz="2400" dirty="0">
                <a:latin typeface="Calibri" panose="020F0502020204030204" pitchFamily="34" charset="0"/>
                <a:cs typeface="Calibri" panose="020F0502020204030204" pitchFamily="34" charset="0"/>
                <a:sym typeface="+mn-ea"/>
              </a:rPr>
              <a:t>: a set of survey questions directed towards a targeted group of people, seeking to understand the level of involvement of these participants with their organization at large Here, in the text, the “engagement survey” means the survey which aims at investigating the students’ involvement in college library using.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9" name="文本框 8"/>
          <p:cNvSpPr txBox="1"/>
          <p:nvPr/>
        </p:nvSpPr>
        <p:spPr>
          <a:xfrm>
            <a:off x="6972742" y="578965"/>
            <a:ext cx="4457700" cy="523220"/>
          </a:xfrm>
          <a:prstGeom prst="rect">
            <a:avLst/>
          </a:prstGeom>
          <a:noFill/>
          <a:ln w="15875" cap="flat" cmpd="sng" algn="ctr">
            <a:noFill/>
            <a:prstDash val="solid"/>
          </a:ln>
          <a:effectLst/>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Text Analysis</a:t>
            </a:r>
          </a:p>
        </p:txBody>
      </p:sp>
    </p:spTree>
  </p:cSld>
  <p:clrMapOvr>
    <a:masterClrMapping/>
  </p:clrMapOvr>
  <p:transition>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2"/>
          <a:stretch>
            <a:fillRect/>
          </a:stretch>
        </p:blipFill>
        <p:spPr>
          <a:xfrm>
            <a:off x="730170" y="1563232"/>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8" name="文本框 7"/>
          <p:cNvSpPr txBox="1"/>
          <p:nvPr/>
        </p:nvSpPr>
        <p:spPr>
          <a:xfrm>
            <a:off x="730250" y="1601470"/>
            <a:ext cx="11176635" cy="3979545"/>
          </a:xfrm>
          <a:prstGeom prst="rect">
            <a:avLst/>
          </a:prstGeom>
          <a:noFill/>
        </p:spPr>
        <p:txBody>
          <a:bodyPr wrap="square">
            <a:spAutoFit/>
          </a:bodyPr>
          <a:lstStyle/>
          <a:p>
            <a:pPr algn="l">
              <a:buClrTx/>
              <a:buSzTx/>
              <a:buFontTx/>
              <a:buNone/>
            </a:pP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        Zooming in</a:t>
            </a:r>
          </a:p>
          <a:p>
            <a:pPr algn="l"/>
            <a:endParaRPr lang="en-US" altLang="zh-CN" sz="1000" dirty="0">
              <a:latin typeface="Calibri" panose="020F0502020204030204" pitchFamily="34" charset="0"/>
              <a:ea typeface="宋体" panose="02010600030101010101" pitchFamily="2" charset="-122"/>
              <a:cs typeface="Calibri" panose="020F0502020204030204" pitchFamily="34" charset="0"/>
            </a:endParaRPr>
          </a:p>
          <a:p>
            <a:pPr fontAlgn="auto">
              <a:lnSpc>
                <a:spcPct val="114000"/>
              </a:lnSpc>
            </a:pPr>
            <a:r>
              <a:rPr lang="en-US" altLang="zh-CN" sz="2400" dirty="0">
                <a:latin typeface="Calibri" panose="020F0502020204030204" pitchFamily="34" charset="0"/>
                <a:cs typeface="Calibri" panose="020F0502020204030204" pitchFamily="34" charset="0"/>
                <a:sym typeface="+mn-ea"/>
              </a:rPr>
              <a:t>4. </a:t>
            </a:r>
            <a:r>
              <a:rPr lang="en-US" altLang="zh-CN" sz="2400" b="1" dirty="0">
                <a:latin typeface="Calibri" panose="020F0502020204030204" pitchFamily="34" charset="0"/>
                <a:cs typeface="Calibri" panose="020F0502020204030204" pitchFamily="34" charset="0"/>
                <a:sym typeface="+mn-ea"/>
              </a:rPr>
              <a:t>By far the most popular response at 77%, the clear majority of our surveyed students head to the library to focus on their studies by themselves. (Para 4) </a:t>
            </a:r>
            <a:endParaRPr lang="en-US" altLang="zh-CN" sz="2400" dirty="0">
              <a:latin typeface="Calibri" panose="020F0502020204030204" pitchFamily="34" charset="0"/>
              <a:cs typeface="Calibri" panose="020F0502020204030204" pitchFamily="34" charset="0"/>
            </a:endParaRPr>
          </a:p>
          <a:p>
            <a:pPr fontAlgn="auto">
              <a:lnSpc>
                <a:spcPct val="114000"/>
              </a:lnSpc>
            </a:pPr>
            <a:r>
              <a:rPr lang="en-US" altLang="zh-CN" sz="2400" dirty="0">
                <a:latin typeface="Calibri" panose="020F0502020204030204" pitchFamily="34" charset="0"/>
                <a:cs typeface="Calibri" panose="020F0502020204030204" pitchFamily="34" charset="0"/>
                <a:sym typeface="+mn-ea"/>
              </a:rPr>
              <a:t>In this sentence, “the most popular response at 77%” is an abbreviated </a:t>
            </a:r>
            <a:r>
              <a:rPr lang="en-US" altLang="zh-CN" sz="2400" dirty="0">
                <a:solidFill>
                  <a:srgbClr val="FF0000"/>
                </a:solidFill>
                <a:latin typeface="Calibri" panose="020F0502020204030204" pitchFamily="34" charset="0"/>
                <a:cs typeface="Calibri" panose="020F0502020204030204" pitchFamily="34" charset="0"/>
                <a:sym typeface="+mn-ea"/>
              </a:rPr>
              <a:t>absolute construction</a:t>
            </a:r>
            <a:r>
              <a:rPr lang="en-US" altLang="zh-CN" sz="2400" dirty="0">
                <a:latin typeface="Calibri" panose="020F0502020204030204" pitchFamily="34" charset="0"/>
                <a:cs typeface="Calibri" panose="020F0502020204030204" pitchFamily="34" charset="0"/>
                <a:sym typeface="+mn-ea"/>
              </a:rPr>
              <a:t>, and the </a:t>
            </a:r>
            <a:endParaRPr lang="en-US" altLang="zh-CN" sz="2400" dirty="0">
              <a:latin typeface="Calibri" panose="020F0502020204030204" pitchFamily="34" charset="0"/>
              <a:cs typeface="Calibri" panose="020F0502020204030204" pitchFamily="34" charset="0"/>
            </a:endParaRPr>
          </a:p>
          <a:p>
            <a:pPr fontAlgn="auto">
              <a:lnSpc>
                <a:spcPct val="114000"/>
              </a:lnSpc>
            </a:pPr>
            <a:r>
              <a:rPr lang="en-US" altLang="zh-CN" sz="2400" dirty="0">
                <a:latin typeface="Calibri" panose="020F0502020204030204" pitchFamily="34" charset="0"/>
                <a:cs typeface="Calibri" panose="020F0502020204030204" pitchFamily="34" charset="0"/>
                <a:sym typeface="+mn-ea"/>
              </a:rPr>
              <a:t>full form is “by far the most popular response being at 77%”. This construction functions as an adverbial, indicating the reason for the following statement.</a:t>
            </a:r>
            <a:endParaRPr lang="en-US" altLang="zh-CN" sz="2400" dirty="0">
              <a:latin typeface="Calibri" panose="020F0502020204030204" pitchFamily="34" charset="0"/>
              <a:cs typeface="Calibri" panose="020F0502020204030204" pitchFamily="34" charset="0"/>
            </a:endParaRPr>
          </a:p>
          <a:p>
            <a:pPr fontAlgn="auto">
              <a:lnSpc>
                <a:spcPct val="114000"/>
              </a:lnSpc>
            </a:pPr>
            <a:r>
              <a:rPr lang="en-US" altLang="zh-CN" sz="2400" dirty="0">
                <a:latin typeface="Calibri" panose="020F0502020204030204" pitchFamily="34" charset="0"/>
                <a:cs typeface="Calibri" panose="020F0502020204030204" pitchFamily="34" charset="0"/>
                <a:sym typeface="+mn-ea"/>
              </a:rPr>
              <a:t> </a:t>
            </a:r>
            <a:r>
              <a:rPr lang="en-US" altLang="zh-CN" sz="2400" dirty="0">
                <a:solidFill>
                  <a:srgbClr val="FF0000"/>
                </a:solidFill>
                <a:latin typeface="Calibri" panose="020F0502020204030204" pitchFamily="34" charset="0"/>
                <a:cs typeface="Calibri" panose="020F0502020204030204" pitchFamily="34" charset="0"/>
                <a:sym typeface="+mn-ea"/>
              </a:rPr>
              <a:t>Paraphrase: </a:t>
            </a:r>
            <a:r>
              <a:rPr lang="en-US" altLang="zh-CN" sz="2400" dirty="0">
                <a:latin typeface="Calibri" panose="020F0502020204030204" pitchFamily="34" charset="0"/>
                <a:cs typeface="Calibri" panose="020F0502020204030204" pitchFamily="34" charset="0"/>
                <a:sym typeface="+mn-ea"/>
              </a:rPr>
              <a:t>The most popular reason for college students to go to the library is to concentrate on their studies there, since 77% of the students in the survey responded so.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9" name="文本框 8"/>
          <p:cNvSpPr txBox="1"/>
          <p:nvPr/>
        </p:nvSpPr>
        <p:spPr>
          <a:xfrm>
            <a:off x="6972742" y="578965"/>
            <a:ext cx="4457700" cy="523220"/>
          </a:xfrm>
          <a:prstGeom prst="rect">
            <a:avLst/>
          </a:prstGeom>
          <a:noFill/>
          <a:ln w="15875" cap="flat" cmpd="sng" algn="ctr">
            <a:noFill/>
            <a:prstDash val="solid"/>
          </a:ln>
          <a:effectLst/>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Text Analysis</a:t>
            </a:r>
          </a:p>
        </p:txBody>
      </p:sp>
    </p:spTree>
  </p:cSld>
  <p:clrMapOvr>
    <a:masterClrMapping/>
  </p:clrMapOvr>
  <p:transition>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2"/>
          <a:stretch>
            <a:fillRect/>
          </a:stretch>
        </p:blipFill>
        <p:spPr>
          <a:xfrm>
            <a:off x="730170" y="1563232"/>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8" name="文本框 7"/>
          <p:cNvSpPr txBox="1"/>
          <p:nvPr/>
        </p:nvSpPr>
        <p:spPr>
          <a:xfrm>
            <a:off x="730250" y="1601470"/>
            <a:ext cx="10831830" cy="3138170"/>
          </a:xfrm>
          <a:prstGeom prst="rect">
            <a:avLst/>
          </a:prstGeom>
          <a:noFill/>
        </p:spPr>
        <p:txBody>
          <a:bodyPr wrap="square">
            <a:spAutoFit/>
          </a:bodyPr>
          <a:lstStyle/>
          <a:p>
            <a:pPr algn="l">
              <a:buClrTx/>
              <a:buSzTx/>
              <a:buFontTx/>
              <a:buNone/>
            </a:pP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        Zooming in</a:t>
            </a:r>
          </a:p>
          <a:p>
            <a:pPr algn="l"/>
            <a:endParaRPr lang="en-US" altLang="zh-CN" sz="1000" dirty="0">
              <a:latin typeface="Calibri" panose="020F0502020204030204" pitchFamily="34" charset="0"/>
              <a:ea typeface="宋体" panose="02010600030101010101" pitchFamily="2" charset="-122"/>
              <a:cs typeface="Calibri" panose="020F0502020204030204" pitchFamily="34" charset="0"/>
            </a:endParaRPr>
          </a:p>
          <a:p>
            <a:pPr fontAlgn="auto">
              <a:lnSpc>
                <a:spcPct val="114000"/>
              </a:lnSpc>
            </a:pPr>
            <a:r>
              <a:rPr lang="en-US" altLang="zh-CN" sz="2400" dirty="0">
                <a:latin typeface="Calibri" panose="020F0502020204030204" pitchFamily="34" charset="0"/>
                <a:cs typeface="Calibri" panose="020F0502020204030204" pitchFamily="34" charset="0"/>
                <a:sym typeface="+mn-ea"/>
              </a:rPr>
              <a:t>5. </a:t>
            </a:r>
            <a:r>
              <a:rPr lang="en-US" altLang="zh-CN" sz="2400" b="1" dirty="0">
                <a:latin typeface="Calibri" panose="020F0502020204030204" pitchFamily="34" charset="0"/>
                <a:cs typeface="Calibri" panose="020F0502020204030204" pitchFamily="34" charset="0"/>
                <a:sym typeface="+mn-ea"/>
              </a:rPr>
              <a:t>It also means that, during peak study periods (such as the finals week), students would do well to get to the library early to secure the study spot of their choice! (Para 5) </a:t>
            </a:r>
            <a:endParaRPr lang="en-US" altLang="zh-CN" sz="2400" b="1" dirty="0">
              <a:latin typeface="Calibri" panose="020F0502020204030204" pitchFamily="34" charset="0"/>
              <a:cs typeface="Calibri" panose="020F0502020204030204" pitchFamily="34" charset="0"/>
            </a:endParaRPr>
          </a:p>
          <a:p>
            <a:pPr fontAlgn="auto">
              <a:lnSpc>
                <a:spcPct val="114000"/>
              </a:lnSpc>
            </a:pPr>
            <a:r>
              <a:rPr lang="en-US" altLang="zh-CN" sz="2400" dirty="0">
                <a:solidFill>
                  <a:srgbClr val="FF0000"/>
                </a:solidFill>
                <a:latin typeface="Calibri" panose="020F0502020204030204" pitchFamily="34" charset="0"/>
                <a:cs typeface="Calibri" panose="020F0502020204030204" pitchFamily="34" charset="0"/>
                <a:sym typeface="+mn-ea"/>
              </a:rPr>
              <a:t>Paraphrase: </a:t>
            </a:r>
            <a:r>
              <a:rPr lang="en-US" altLang="zh-CN" sz="2400" dirty="0">
                <a:latin typeface="Calibri" panose="020F0502020204030204" pitchFamily="34" charset="0"/>
                <a:cs typeface="Calibri" panose="020F0502020204030204" pitchFamily="34" charset="0"/>
                <a:sym typeface="+mn-ea"/>
              </a:rPr>
              <a:t>When it comes to the busy study periods like the finals week, students would try to get to the library quite early so as to make sure they can find a desirable place for study in the library.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9" name="文本框 8"/>
          <p:cNvSpPr txBox="1"/>
          <p:nvPr/>
        </p:nvSpPr>
        <p:spPr>
          <a:xfrm>
            <a:off x="6972742" y="578965"/>
            <a:ext cx="4457700" cy="523220"/>
          </a:xfrm>
          <a:prstGeom prst="rect">
            <a:avLst/>
          </a:prstGeom>
          <a:noFill/>
          <a:ln w="15875" cap="flat" cmpd="sng" algn="ctr">
            <a:noFill/>
            <a:prstDash val="solid"/>
          </a:ln>
          <a:effectLst/>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Text Analysis</a:t>
            </a:r>
          </a:p>
        </p:txBody>
      </p:sp>
    </p:spTree>
  </p:cSld>
  <p:clrMapOvr>
    <a:masterClrMapping/>
  </p:clrMapOvr>
  <p:transition>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2"/>
          <a:stretch>
            <a:fillRect/>
          </a:stretch>
        </p:blipFill>
        <p:spPr>
          <a:xfrm>
            <a:off x="730170" y="1563232"/>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8" name="文本框 7"/>
          <p:cNvSpPr txBox="1"/>
          <p:nvPr/>
        </p:nvSpPr>
        <p:spPr>
          <a:xfrm>
            <a:off x="730250" y="1601470"/>
            <a:ext cx="10863580" cy="3558540"/>
          </a:xfrm>
          <a:prstGeom prst="rect">
            <a:avLst/>
          </a:prstGeom>
          <a:noFill/>
        </p:spPr>
        <p:txBody>
          <a:bodyPr wrap="square">
            <a:spAutoFit/>
          </a:bodyPr>
          <a:lstStyle/>
          <a:p>
            <a:pPr algn="l">
              <a:buClrTx/>
              <a:buSzTx/>
              <a:buFontTx/>
              <a:buNone/>
            </a:pP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        Zooming in</a:t>
            </a:r>
          </a:p>
          <a:p>
            <a:pPr algn="l"/>
            <a:endParaRPr lang="en-US" altLang="zh-CN" sz="1000" dirty="0">
              <a:latin typeface="Calibri" panose="020F0502020204030204" pitchFamily="34" charset="0"/>
              <a:ea typeface="宋体" panose="02010600030101010101" pitchFamily="2" charset="-122"/>
              <a:cs typeface="Calibri" panose="020F0502020204030204" pitchFamily="34" charset="0"/>
            </a:endParaRPr>
          </a:p>
          <a:p>
            <a:pPr fontAlgn="auto">
              <a:lnSpc>
                <a:spcPct val="114000"/>
              </a:lnSpc>
            </a:pPr>
            <a:r>
              <a:rPr lang="en-US" altLang="zh-CN" sz="2400" b="1" dirty="0">
                <a:latin typeface="Calibri" panose="020F0502020204030204" pitchFamily="34" charset="0"/>
                <a:cs typeface="Calibri" panose="020F0502020204030204" pitchFamily="34" charset="0"/>
                <a:sym typeface="+mn-ea"/>
              </a:rPr>
              <a:t>6. Unfortunately, many students will often find themselves in front of a looming deadline and a closed library. (Para 7) </a:t>
            </a:r>
            <a:endParaRPr lang="en-US" altLang="zh-CN" sz="2400" b="1" dirty="0">
              <a:latin typeface="Calibri" panose="020F0502020204030204" pitchFamily="34" charset="0"/>
              <a:cs typeface="Calibri" panose="020F0502020204030204" pitchFamily="34" charset="0"/>
            </a:endParaRPr>
          </a:p>
          <a:p>
            <a:pPr fontAlgn="auto">
              <a:lnSpc>
                <a:spcPct val="114000"/>
              </a:lnSpc>
            </a:pPr>
            <a:r>
              <a:rPr lang="en-US" altLang="zh-CN" sz="2400" dirty="0">
                <a:solidFill>
                  <a:srgbClr val="FF0000"/>
                </a:solidFill>
                <a:latin typeface="Calibri" panose="020F0502020204030204" pitchFamily="34" charset="0"/>
                <a:cs typeface="Calibri" panose="020F0502020204030204" pitchFamily="34" charset="0"/>
                <a:sym typeface="+mn-ea"/>
              </a:rPr>
              <a:t>looming: </a:t>
            </a:r>
            <a:r>
              <a:rPr lang="en-US" altLang="zh-CN" sz="2400" dirty="0">
                <a:latin typeface="Calibri" panose="020F0502020204030204" pitchFamily="34" charset="0"/>
                <a:cs typeface="Calibri" panose="020F0502020204030204" pitchFamily="34" charset="0"/>
                <a:sym typeface="+mn-ea"/>
              </a:rPr>
              <a:t>(of something unwanted or unpleasant) about to happen soon and causing worry </a:t>
            </a:r>
            <a:endParaRPr lang="en-US" altLang="zh-CN" sz="2400" dirty="0">
              <a:latin typeface="Calibri" panose="020F0502020204030204" pitchFamily="34" charset="0"/>
              <a:cs typeface="Calibri" panose="020F0502020204030204" pitchFamily="34" charset="0"/>
            </a:endParaRPr>
          </a:p>
          <a:p>
            <a:pPr fontAlgn="auto">
              <a:lnSpc>
                <a:spcPct val="114000"/>
              </a:lnSpc>
            </a:pPr>
            <a:r>
              <a:rPr lang="en-US" altLang="zh-CN" sz="2400" dirty="0">
                <a:solidFill>
                  <a:srgbClr val="FF0000"/>
                </a:solidFill>
                <a:latin typeface="Calibri" panose="020F0502020204030204" pitchFamily="34" charset="0"/>
                <a:cs typeface="Calibri" panose="020F0502020204030204" pitchFamily="34" charset="0"/>
                <a:sym typeface="+mn-ea"/>
              </a:rPr>
              <a:t>e.g. </a:t>
            </a:r>
            <a:r>
              <a:rPr lang="en-US" altLang="zh-CN" sz="2400" dirty="0">
                <a:latin typeface="Calibri" panose="020F0502020204030204" pitchFamily="34" charset="0"/>
                <a:cs typeface="Calibri" panose="020F0502020204030204" pitchFamily="34" charset="0"/>
                <a:sym typeface="+mn-ea"/>
              </a:rPr>
              <a:t>We have lived under the looming threat of an influenza pandemic for four years. Paraphrase: When faced up with the terrible deadline of some task, many students want to use the library, but unfortunately, they find that the library is closed.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9" name="文本框 8"/>
          <p:cNvSpPr txBox="1"/>
          <p:nvPr/>
        </p:nvSpPr>
        <p:spPr>
          <a:xfrm>
            <a:off x="6972742" y="578965"/>
            <a:ext cx="4457700" cy="523220"/>
          </a:xfrm>
          <a:prstGeom prst="rect">
            <a:avLst/>
          </a:prstGeom>
          <a:noFill/>
          <a:ln w="15875" cap="flat" cmpd="sng" algn="ctr">
            <a:noFill/>
            <a:prstDash val="solid"/>
          </a:ln>
          <a:effectLst/>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Text Analysis</a:t>
            </a:r>
          </a:p>
        </p:txBody>
      </p:sp>
    </p:spTree>
  </p:cSld>
  <p:clrMapOvr>
    <a:masterClrMapping/>
  </p:clrMapOvr>
  <p:transition>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2"/>
          <a:stretch>
            <a:fillRect/>
          </a:stretch>
        </p:blipFill>
        <p:spPr>
          <a:xfrm>
            <a:off x="730170" y="1563232"/>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8" name="文本框 7"/>
          <p:cNvSpPr txBox="1"/>
          <p:nvPr/>
        </p:nvSpPr>
        <p:spPr>
          <a:xfrm>
            <a:off x="730250" y="1601470"/>
            <a:ext cx="10862945" cy="3138170"/>
          </a:xfrm>
          <a:prstGeom prst="rect">
            <a:avLst/>
          </a:prstGeom>
          <a:noFill/>
        </p:spPr>
        <p:txBody>
          <a:bodyPr wrap="square">
            <a:spAutoFit/>
          </a:bodyPr>
          <a:lstStyle/>
          <a:p>
            <a:pPr algn="l">
              <a:buClrTx/>
              <a:buSzTx/>
              <a:buFontTx/>
              <a:buNone/>
            </a:pP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        Zooming in</a:t>
            </a:r>
          </a:p>
          <a:p>
            <a:pPr algn="l"/>
            <a:endParaRPr lang="en-US" altLang="zh-CN" sz="1000" dirty="0">
              <a:latin typeface="Calibri" panose="020F0502020204030204" pitchFamily="34" charset="0"/>
              <a:ea typeface="宋体" panose="02010600030101010101" pitchFamily="2" charset="-122"/>
              <a:cs typeface="Calibri" panose="020F0502020204030204" pitchFamily="34" charset="0"/>
            </a:endParaRPr>
          </a:p>
          <a:p>
            <a:pPr fontAlgn="auto">
              <a:lnSpc>
                <a:spcPct val="114000"/>
              </a:lnSpc>
            </a:pPr>
            <a:r>
              <a:rPr lang="en-US" altLang="zh-CN" sz="2400" b="1" dirty="0">
                <a:latin typeface="Calibri" panose="020F0502020204030204" pitchFamily="34" charset="0"/>
                <a:cs typeface="Calibri" panose="020F0502020204030204" pitchFamily="34" charset="0"/>
                <a:sym typeface="+mn-ea"/>
              </a:rPr>
              <a:t>7. Or perhaps they can’t make it to the campus library for other reasons (such as parenting responsibilities, a lack of transportation options, or a need to travel away from home). (Para 7) </a:t>
            </a:r>
            <a:endParaRPr lang="en-US" altLang="zh-CN" sz="2400" b="1" dirty="0">
              <a:latin typeface="Calibri" panose="020F0502020204030204" pitchFamily="34" charset="0"/>
              <a:cs typeface="Calibri" panose="020F0502020204030204" pitchFamily="34" charset="0"/>
            </a:endParaRPr>
          </a:p>
          <a:p>
            <a:pPr fontAlgn="auto">
              <a:lnSpc>
                <a:spcPct val="114000"/>
              </a:lnSpc>
            </a:pPr>
            <a:r>
              <a:rPr lang="en-US" altLang="zh-CN" sz="2400" dirty="0">
                <a:solidFill>
                  <a:srgbClr val="FF0000"/>
                </a:solidFill>
                <a:latin typeface="Calibri" panose="020F0502020204030204" pitchFamily="34" charset="0"/>
                <a:cs typeface="Calibri" panose="020F0502020204030204" pitchFamily="34" charset="0"/>
                <a:sym typeface="+mn-ea"/>
              </a:rPr>
              <a:t>Paraphrase:</a:t>
            </a:r>
            <a:r>
              <a:rPr lang="en-US" altLang="zh-CN" sz="2400" dirty="0">
                <a:latin typeface="Calibri" panose="020F0502020204030204" pitchFamily="34" charset="0"/>
                <a:cs typeface="Calibri" panose="020F0502020204030204" pitchFamily="34" charset="0"/>
                <a:sym typeface="+mn-ea"/>
              </a:rPr>
              <a:t> Sometimes students are unable to go to the campus library, maybe because they have to look after their baby at home, or because the transportation to the library is not very convenient, or because they have to be on a trip.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9" name="文本框 8"/>
          <p:cNvSpPr txBox="1"/>
          <p:nvPr/>
        </p:nvSpPr>
        <p:spPr>
          <a:xfrm>
            <a:off x="6972742" y="578965"/>
            <a:ext cx="4457700" cy="523220"/>
          </a:xfrm>
          <a:prstGeom prst="rect">
            <a:avLst/>
          </a:prstGeom>
          <a:noFill/>
          <a:ln w="15875" cap="flat" cmpd="sng" algn="ctr">
            <a:noFill/>
            <a:prstDash val="solid"/>
          </a:ln>
          <a:effectLst/>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Text Analysis</a:t>
            </a:r>
          </a:p>
        </p:txBody>
      </p:sp>
    </p:spTree>
  </p:cSld>
  <p:clrMapOvr>
    <a:masterClrMapping/>
  </p:clrMapOvr>
  <p:transition>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2"/>
          <a:stretch>
            <a:fillRect/>
          </a:stretch>
        </p:blipFill>
        <p:spPr>
          <a:xfrm>
            <a:off x="730170" y="1563232"/>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8" name="文本框 7"/>
          <p:cNvSpPr txBox="1"/>
          <p:nvPr/>
        </p:nvSpPr>
        <p:spPr>
          <a:xfrm>
            <a:off x="730250" y="1601470"/>
            <a:ext cx="10903585" cy="4399915"/>
          </a:xfrm>
          <a:prstGeom prst="rect">
            <a:avLst/>
          </a:prstGeom>
          <a:noFill/>
        </p:spPr>
        <p:txBody>
          <a:bodyPr wrap="square">
            <a:spAutoFit/>
          </a:bodyPr>
          <a:lstStyle/>
          <a:p>
            <a:pPr algn="l">
              <a:buClrTx/>
              <a:buSzTx/>
              <a:buFontTx/>
              <a:buNone/>
            </a:pP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        Zooming in</a:t>
            </a:r>
          </a:p>
          <a:p>
            <a:pPr algn="l"/>
            <a:endParaRPr lang="en-US" altLang="zh-CN" sz="1000" dirty="0">
              <a:latin typeface="Calibri" panose="020F0502020204030204" pitchFamily="34" charset="0"/>
              <a:ea typeface="宋体" panose="02010600030101010101" pitchFamily="2" charset="-122"/>
              <a:cs typeface="Calibri" panose="020F0502020204030204" pitchFamily="34" charset="0"/>
            </a:endParaRPr>
          </a:p>
          <a:p>
            <a:pPr fontAlgn="auto">
              <a:lnSpc>
                <a:spcPct val="114000"/>
              </a:lnSpc>
            </a:pPr>
            <a:r>
              <a:rPr lang="en-US" altLang="zh-CN" sz="2400" b="1" dirty="0">
                <a:latin typeface="Calibri" panose="020F0502020204030204" pitchFamily="34" charset="0"/>
                <a:cs typeface="Calibri" panose="020F0502020204030204" pitchFamily="34" charset="0"/>
                <a:sym typeface="+mn-ea"/>
              </a:rPr>
              <a:t>8. They can access their college’s databases from their own computer. Typically, all they’ll need is Internet access and a username and password. (Para 7) </a:t>
            </a:r>
            <a:endParaRPr lang="en-US" altLang="zh-CN" sz="2400" b="1" dirty="0">
              <a:latin typeface="Calibri" panose="020F0502020204030204" pitchFamily="34" charset="0"/>
              <a:cs typeface="Calibri" panose="020F0502020204030204" pitchFamily="34" charset="0"/>
            </a:endParaRPr>
          </a:p>
          <a:p>
            <a:pPr fontAlgn="auto">
              <a:lnSpc>
                <a:spcPct val="114000"/>
              </a:lnSpc>
            </a:pPr>
            <a:r>
              <a:rPr lang="en-US" altLang="zh-CN" sz="2400" dirty="0">
                <a:solidFill>
                  <a:srgbClr val="FF0000"/>
                </a:solidFill>
                <a:latin typeface="Calibri" panose="020F0502020204030204" pitchFamily="34" charset="0"/>
                <a:cs typeface="Calibri" panose="020F0502020204030204" pitchFamily="34" charset="0"/>
                <a:sym typeface="+mn-ea"/>
              </a:rPr>
              <a:t>access: </a:t>
            </a:r>
            <a:r>
              <a:rPr lang="en-US" altLang="zh-CN" sz="2400" dirty="0">
                <a:latin typeface="Calibri" panose="020F0502020204030204" pitchFamily="34" charset="0"/>
                <a:cs typeface="Calibri" panose="020F0502020204030204" pitchFamily="34" charset="0"/>
                <a:sym typeface="+mn-ea"/>
              </a:rPr>
              <a:t>The word can be used as a verb, meaning “to be able to use or obtain something”, or as a noun, meaning “the method or way of approaching a place or person, or the right to use or look at something”. </a:t>
            </a:r>
            <a:endParaRPr lang="en-US" altLang="zh-CN" sz="2400" dirty="0">
              <a:latin typeface="Calibri" panose="020F0502020204030204" pitchFamily="34" charset="0"/>
              <a:cs typeface="Calibri" panose="020F0502020204030204" pitchFamily="34" charset="0"/>
            </a:endParaRPr>
          </a:p>
          <a:p>
            <a:pPr fontAlgn="auto">
              <a:lnSpc>
                <a:spcPct val="114000"/>
              </a:lnSpc>
            </a:pPr>
            <a:r>
              <a:rPr lang="en-US" altLang="zh-CN" sz="2400" dirty="0">
                <a:solidFill>
                  <a:srgbClr val="FF0000"/>
                </a:solidFill>
                <a:latin typeface="Calibri" panose="020F0502020204030204" pitchFamily="34" charset="0"/>
                <a:cs typeface="Calibri" panose="020F0502020204030204" pitchFamily="34" charset="0"/>
                <a:sym typeface="+mn-ea"/>
              </a:rPr>
              <a:t>e.g. </a:t>
            </a:r>
            <a:endParaRPr lang="en-US" altLang="zh-CN" sz="2400" dirty="0">
              <a:solidFill>
                <a:srgbClr val="FF0000"/>
              </a:solidFill>
              <a:latin typeface="Calibri" panose="020F0502020204030204" pitchFamily="34" charset="0"/>
              <a:cs typeface="Calibri" panose="020F0502020204030204" pitchFamily="34" charset="0"/>
            </a:endParaRPr>
          </a:p>
          <a:p>
            <a:pPr fontAlgn="auto">
              <a:lnSpc>
                <a:spcPct val="114000"/>
              </a:lnSpc>
            </a:pPr>
            <a:r>
              <a:rPr lang="en-US" altLang="zh-CN" sz="2400" dirty="0">
                <a:latin typeface="Calibri" panose="020F0502020204030204" pitchFamily="34" charset="0"/>
                <a:cs typeface="Calibri" panose="020F0502020204030204" pitchFamily="34" charset="0"/>
                <a:sym typeface="+mn-ea"/>
              </a:rPr>
              <a:t>1) The new policy has made it easier for small businesses to access government resources and advice. </a:t>
            </a:r>
            <a:endParaRPr lang="en-US" altLang="zh-CN" sz="2400" dirty="0">
              <a:latin typeface="Calibri" panose="020F0502020204030204" pitchFamily="34" charset="0"/>
              <a:cs typeface="Calibri" panose="020F0502020204030204" pitchFamily="34" charset="0"/>
            </a:endParaRPr>
          </a:p>
          <a:p>
            <a:pPr fontAlgn="auto">
              <a:lnSpc>
                <a:spcPct val="114000"/>
              </a:lnSpc>
            </a:pPr>
            <a:r>
              <a:rPr lang="en-US" altLang="zh-CN" sz="2400" dirty="0">
                <a:latin typeface="Calibri" panose="020F0502020204030204" pitchFamily="34" charset="0"/>
                <a:cs typeface="Calibri" panose="020F0502020204030204" pitchFamily="34" charset="0"/>
                <a:sym typeface="+mn-ea"/>
              </a:rPr>
              <a:t>2) Without an official pass, the guards will deny you access to the courthouse.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9" name="文本框 8"/>
          <p:cNvSpPr txBox="1"/>
          <p:nvPr/>
        </p:nvSpPr>
        <p:spPr>
          <a:xfrm>
            <a:off x="6972742" y="578965"/>
            <a:ext cx="4457700" cy="523220"/>
          </a:xfrm>
          <a:prstGeom prst="rect">
            <a:avLst/>
          </a:prstGeom>
          <a:noFill/>
          <a:ln w="15875" cap="flat" cmpd="sng" algn="ctr">
            <a:noFill/>
            <a:prstDash val="solid"/>
          </a:ln>
          <a:effectLst/>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Text Analysis</a:t>
            </a:r>
          </a:p>
        </p:txBody>
      </p:sp>
    </p:spTree>
  </p:cSld>
  <p:clrMapOvr>
    <a:masterClrMapping/>
  </p:clrMapOvr>
  <p:transition>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2"/>
          <a:stretch>
            <a:fillRect/>
          </a:stretch>
        </p:blipFill>
        <p:spPr>
          <a:xfrm>
            <a:off x="730170" y="1563232"/>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8" name="文本框 7"/>
          <p:cNvSpPr txBox="1"/>
          <p:nvPr/>
        </p:nvSpPr>
        <p:spPr>
          <a:xfrm>
            <a:off x="730250" y="1601470"/>
            <a:ext cx="10700385" cy="2512695"/>
          </a:xfrm>
          <a:prstGeom prst="rect">
            <a:avLst/>
          </a:prstGeom>
          <a:noFill/>
        </p:spPr>
        <p:txBody>
          <a:bodyPr wrap="square">
            <a:spAutoFit/>
          </a:bodyPr>
          <a:lstStyle/>
          <a:p>
            <a:pPr algn="l">
              <a:buClrTx/>
              <a:buSzTx/>
              <a:buFontTx/>
              <a:buNone/>
            </a:pP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        Zooming in</a:t>
            </a:r>
          </a:p>
          <a:p>
            <a:pPr algn="l"/>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pPr fontAlgn="auto">
              <a:lnSpc>
                <a:spcPct val="114000"/>
              </a:lnSpc>
            </a:pPr>
            <a:r>
              <a:rPr lang="en-US" altLang="zh-CN" sz="2400" b="1" dirty="0">
                <a:latin typeface="Calibri" panose="020F0502020204030204" pitchFamily="34" charset="0"/>
                <a:cs typeface="Calibri" panose="020F0502020204030204" pitchFamily="34" charset="0"/>
                <a:sym typeface="+mn-ea"/>
              </a:rPr>
              <a:t>9.  ... students visit the library to access non-circulating materials that they need to complete their projects. (Para 8) </a:t>
            </a:r>
            <a:endParaRPr lang="en-US" altLang="zh-CN" sz="2400" b="1" dirty="0">
              <a:latin typeface="Calibri" panose="020F0502020204030204" pitchFamily="34" charset="0"/>
              <a:cs typeface="Calibri" panose="020F0502020204030204" pitchFamily="34" charset="0"/>
            </a:endParaRPr>
          </a:p>
          <a:p>
            <a:pPr fontAlgn="auto">
              <a:lnSpc>
                <a:spcPct val="114000"/>
              </a:lnSpc>
            </a:pPr>
            <a:r>
              <a:rPr lang="en-US" altLang="zh-CN" sz="2400" dirty="0">
                <a:solidFill>
                  <a:srgbClr val="FF0000"/>
                </a:solidFill>
                <a:latin typeface="Calibri" panose="020F0502020204030204" pitchFamily="34" charset="0"/>
                <a:cs typeface="Calibri" panose="020F0502020204030204" pitchFamily="34" charset="0"/>
                <a:sym typeface="+mn-ea"/>
              </a:rPr>
              <a:t>non-circulating materials: </a:t>
            </a:r>
            <a:r>
              <a:rPr lang="en-US" altLang="zh-CN" sz="2400" dirty="0">
                <a:latin typeface="Calibri" panose="020F0502020204030204" pitchFamily="34" charset="0"/>
                <a:cs typeface="Calibri" panose="020F0502020204030204" pitchFamily="34" charset="0"/>
                <a:sym typeface="+mn-ea"/>
              </a:rPr>
              <a:t>books or reference materials that can be used in the library but cannot be lent out.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9" name="文本框 8"/>
          <p:cNvSpPr txBox="1"/>
          <p:nvPr/>
        </p:nvSpPr>
        <p:spPr>
          <a:xfrm>
            <a:off x="6972742" y="578965"/>
            <a:ext cx="4457700" cy="523220"/>
          </a:xfrm>
          <a:prstGeom prst="rect">
            <a:avLst/>
          </a:prstGeom>
          <a:noFill/>
          <a:ln w="15875" cap="flat" cmpd="sng" algn="ctr">
            <a:noFill/>
            <a:prstDash val="solid"/>
          </a:ln>
          <a:effectLst/>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Text Analysis</a:t>
            </a:r>
          </a:p>
        </p:txBody>
      </p:sp>
    </p:spTree>
  </p:cSld>
  <p:clrMapOvr>
    <a:masterClrMapping/>
  </p:clrMapOvr>
  <p:transition>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2"/>
          <a:stretch>
            <a:fillRect/>
          </a:stretch>
        </p:blipFill>
        <p:spPr>
          <a:xfrm>
            <a:off x="730170" y="1563232"/>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8" name="文本框 7"/>
          <p:cNvSpPr txBox="1"/>
          <p:nvPr/>
        </p:nvSpPr>
        <p:spPr>
          <a:xfrm>
            <a:off x="730250" y="1601470"/>
            <a:ext cx="10699750" cy="3404870"/>
          </a:xfrm>
          <a:prstGeom prst="rect">
            <a:avLst/>
          </a:prstGeom>
          <a:noFill/>
        </p:spPr>
        <p:txBody>
          <a:bodyPr wrap="square">
            <a:spAutoFit/>
          </a:bodyPr>
          <a:lstStyle/>
          <a:p>
            <a:pPr algn="l">
              <a:buClrTx/>
              <a:buSzTx/>
              <a:buFontTx/>
              <a:buNone/>
            </a:pP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        Zooming in</a:t>
            </a:r>
          </a:p>
          <a:p>
            <a:pPr fontAlgn="auto">
              <a:lnSpc>
                <a:spcPct val="114000"/>
              </a:lnSpc>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pPr fontAlgn="auto">
              <a:lnSpc>
                <a:spcPct val="114000"/>
              </a:lnSpc>
            </a:pPr>
            <a:r>
              <a:rPr lang="en-US" altLang="zh-CN" sz="2400" b="1" dirty="0">
                <a:latin typeface="Calibri" panose="020F0502020204030204" pitchFamily="34" charset="0"/>
                <a:cs typeface="Calibri" panose="020F0502020204030204" pitchFamily="34" charset="0"/>
                <a:sym typeface="+mn-ea"/>
              </a:rPr>
              <a:t>10. Even so, given that only 39% of students stating that they use the reference materials, we recognize that ... </a:t>
            </a:r>
            <a:r>
              <a:rPr lang="en-US" altLang="zh-CN" sz="2400" dirty="0">
                <a:latin typeface="Calibri" panose="020F0502020204030204" pitchFamily="34" charset="0"/>
                <a:cs typeface="Calibri" panose="020F0502020204030204" pitchFamily="34" charset="0"/>
                <a:sym typeface="+mn-ea"/>
              </a:rPr>
              <a:t>(Para 9) </a:t>
            </a:r>
            <a:endParaRPr lang="en-US" altLang="zh-CN" sz="2400" dirty="0">
              <a:latin typeface="Calibri" panose="020F0502020204030204" pitchFamily="34" charset="0"/>
              <a:cs typeface="Calibri" panose="020F0502020204030204" pitchFamily="34" charset="0"/>
            </a:endParaRPr>
          </a:p>
          <a:p>
            <a:pPr fontAlgn="auto">
              <a:lnSpc>
                <a:spcPct val="114000"/>
              </a:lnSpc>
            </a:pPr>
            <a:r>
              <a:rPr lang="en-US" altLang="zh-CN" sz="2400" dirty="0">
                <a:solidFill>
                  <a:srgbClr val="FF0000"/>
                </a:solidFill>
                <a:latin typeface="Calibri" panose="020F0502020204030204" pitchFamily="34" charset="0"/>
                <a:cs typeface="Calibri" panose="020F0502020204030204" pitchFamily="34" charset="0"/>
                <a:sym typeface="+mn-ea"/>
              </a:rPr>
              <a:t>given: </a:t>
            </a:r>
            <a:r>
              <a:rPr lang="en-US" altLang="zh-CN" sz="2400" dirty="0">
                <a:latin typeface="Calibri" panose="020F0502020204030204" pitchFamily="34" charset="0"/>
                <a:cs typeface="Calibri" panose="020F0502020204030204" pitchFamily="34" charset="0"/>
                <a:sym typeface="+mn-ea"/>
              </a:rPr>
              <a:t>knowing about or considering a particular thing </a:t>
            </a:r>
            <a:endParaRPr lang="en-US" altLang="zh-CN" sz="2400" dirty="0">
              <a:latin typeface="Calibri" panose="020F0502020204030204" pitchFamily="34" charset="0"/>
              <a:cs typeface="Calibri" panose="020F0502020204030204" pitchFamily="34" charset="0"/>
            </a:endParaRPr>
          </a:p>
          <a:p>
            <a:pPr fontAlgn="auto">
              <a:lnSpc>
                <a:spcPct val="114000"/>
              </a:lnSpc>
            </a:pPr>
            <a:r>
              <a:rPr lang="en-US" altLang="zh-CN" sz="2400" dirty="0">
                <a:solidFill>
                  <a:srgbClr val="FF0000"/>
                </a:solidFill>
                <a:latin typeface="Calibri" panose="020F0502020204030204" pitchFamily="34" charset="0"/>
                <a:cs typeface="Calibri" panose="020F0502020204030204" pitchFamily="34" charset="0"/>
                <a:sym typeface="+mn-ea"/>
              </a:rPr>
              <a:t>e.g. </a:t>
            </a:r>
            <a:endParaRPr lang="en-US" altLang="zh-CN" sz="2400" dirty="0">
              <a:solidFill>
                <a:srgbClr val="FF0000"/>
              </a:solidFill>
              <a:latin typeface="Calibri" panose="020F0502020204030204" pitchFamily="34" charset="0"/>
              <a:cs typeface="Calibri" panose="020F0502020204030204" pitchFamily="34" charset="0"/>
            </a:endParaRPr>
          </a:p>
          <a:p>
            <a:pPr fontAlgn="auto">
              <a:lnSpc>
                <a:spcPct val="114000"/>
              </a:lnSpc>
            </a:pPr>
            <a:r>
              <a:rPr lang="en-US" altLang="zh-CN" sz="2400" dirty="0">
                <a:latin typeface="Calibri" panose="020F0502020204030204" pitchFamily="34" charset="0"/>
                <a:cs typeface="Calibri" panose="020F0502020204030204" pitchFamily="34" charset="0"/>
                <a:sym typeface="+mn-ea"/>
              </a:rPr>
              <a:t>Given his age, he’s a remarkably fast runner. See more details in “Task 3 Study of Words and Structures”</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9" name="文本框 8"/>
          <p:cNvSpPr txBox="1"/>
          <p:nvPr/>
        </p:nvSpPr>
        <p:spPr>
          <a:xfrm>
            <a:off x="6972742" y="578965"/>
            <a:ext cx="4457700" cy="523220"/>
          </a:xfrm>
          <a:prstGeom prst="rect">
            <a:avLst/>
          </a:prstGeom>
          <a:noFill/>
          <a:ln w="15875" cap="flat" cmpd="sng" algn="ctr">
            <a:noFill/>
            <a:prstDash val="solid"/>
          </a:ln>
          <a:effectLst/>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Text Analysis</a:t>
            </a:r>
          </a:p>
        </p:txBody>
      </p:sp>
    </p:spTree>
  </p:cSld>
  <p:clrMapOvr>
    <a:masterClrMapping/>
  </p:clrMapOvr>
  <p:transition>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2"/>
          <a:stretch>
            <a:fillRect/>
          </a:stretch>
        </p:blipFill>
        <p:spPr>
          <a:xfrm>
            <a:off x="730170" y="1563232"/>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8" name="文本框 7"/>
          <p:cNvSpPr txBox="1"/>
          <p:nvPr/>
        </p:nvSpPr>
        <p:spPr>
          <a:xfrm>
            <a:off x="730250" y="1601470"/>
            <a:ext cx="10699750" cy="3959674"/>
          </a:xfrm>
          <a:prstGeom prst="rect">
            <a:avLst/>
          </a:prstGeom>
          <a:noFill/>
        </p:spPr>
        <p:txBody>
          <a:bodyPr wrap="square">
            <a:spAutoFit/>
          </a:bodyPr>
          <a:lstStyle/>
          <a:p>
            <a:pPr algn="l">
              <a:buClrTx/>
              <a:buSzTx/>
              <a:buFontTx/>
              <a:buNone/>
            </a:pP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        Zooming in</a:t>
            </a:r>
          </a:p>
          <a:p>
            <a:pPr algn="l"/>
            <a:endParaRPr lang="en-US" altLang="zh-CN" sz="1000"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b="1" kern="100" dirty="0">
                <a:latin typeface="Calibri" panose="020F0502020204030204" pitchFamily="34" charset="0"/>
                <a:cs typeface="Calibri" panose="020F0502020204030204" pitchFamily="34" charset="0"/>
                <a:sym typeface="+mn-ea"/>
              </a:rPr>
              <a:t>11.  To further guide your students, you may even wish to make a bibliography that lists the reference materials that would be of most use to them. (Para 10) </a:t>
            </a:r>
            <a:endParaRPr lang="en-US" altLang="zh-CN" sz="2400" b="1" kern="100" dirty="0">
              <a:latin typeface="Calibri" panose="020F0502020204030204" pitchFamily="34" charset="0"/>
              <a:cs typeface="Calibri" panose="020F0502020204030204" pitchFamily="34" charset="0"/>
            </a:endParaRPr>
          </a:p>
          <a:p>
            <a:pPr algn="just">
              <a:lnSpc>
                <a:spcPct val="114000"/>
              </a:lnSpc>
            </a:pPr>
            <a:r>
              <a:rPr lang="en-US" altLang="zh-CN" sz="2400" kern="100">
                <a:solidFill>
                  <a:srgbClr val="FF0000"/>
                </a:solidFill>
                <a:latin typeface="Calibri" panose="020F0502020204030204" pitchFamily="34" charset="0"/>
                <a:cs typeface="Calibri" panose="020F0502020204030204" pitchFamily="34" charset="0"/>
                <a:sym typeface="+mn-ea"/>
              </a:rPr>
              <a:t>be </a:t>
            </a:r>
            <a:r>
              <a:rPr lang="en-US" altLang="zh-CN" sz="2400" kern="100" dirty="0">
                <a:solidFill>
                  <a:srgbClr val="FF0000"/>
                </a:solidFill>
                <a:latin typeface="Calibri" panose="020F0502020204030204" pitchFamily="34" charset="0"/>
                <a:cs typeface="Calibri" panose="020F0502020204030204" pitchFamily="34" charset="0"/>
                <a:sym typeface="+mn-ea"/>
              </a:rPr>
              <a:t>of most use:</a:t>
            </a:r>
            <a:r>
              <a:rPr lang="en-US" altLang="zh-CN" sz="2400" kern="100" dirty="0">
                <a:latin typeface="Calibri" panose="020F0502020204030204" pitchFamily="34" charset="0"/>
                <a:cs typeface="Calibri" panose="020F0502020204030204" pitchFamily="34" charset="0"/>
                <a:sym typeface="+mn-ea"/>
              </a:rPr>
              <a:t> be most useful If we want to employ an adjective to modify the noun, the “be of + adj. + n” structure is used</a:t>
            </a:r>
            <a:r>
              <a:rPr lang="en-US" altLang="zh-CN" sz="2400" kern="100">
                <a:latin typeface="Calibri" panose="020F0502020204030204" pitchFamily="34" charset="0"/>
                <a:cs typeface="Calibri" panose="020F0502020204030204" pitchFamily="34" charset="0"/>
                <a:sym typeface="+mn-ea"/>
              </a:rPr>
              <a:t>. </a:t>
            </a:r>
          </a:p>
          <a:p>
            <a:pPr algn="just">
              <a:lnSpc>
                <a:spcPct val="114000"/>
              </a:lnSpc>
            </a:pPr>
            <a:endParaRPr lang="en-US" altLang="zh-CN" sz="2400" kern="100" dirty="0">
              <a:latin typeface="Calibri" panose="020F0502020204030204" pitchFamily="34" charset="0"/>
              <a:cs typeface="Calibri" panose="020F0502020204030204" pitchFamily="34" charset="0"/>
            </a:endParaRPr>
          </a:p>
          <a:p>
            <a:pPr algn="just">
              <a:lnSpc>
                <a:spcPct val="114000"/>
              </a:lnSpc>
            </a:pPr>
            <a:r>
              <a:rPr lang="en-US" altLang="zh-CN" sz="2400" kern="100" dirty="0">
                <a:latin typeface="Calibri" panose="020F0502020204030204" pitchFamily="34" charset="0"/>
                <a:cs typeface="Calibri" panose="020F0502020204030204" pitchFamily="34" charset="0"/>
                <a:sym typeface="+mn-ea"/>
              </a:rPr>
              <a:t>Similar examples are: </a:t>
            </a:r>
            <a:endParaRPr lang="en-US" altLang="zh-CN" sz="2400" kern="100" dirty="0">
              <a:latin typeface="Calibri" panose="020F0502020204030204" pitchFamily="34" charset="0"/>
              <a:cs typeface="Calibri" panose="020F0502020204030204" pitchFamily="34" charset="0"/>
            </a:endParaRPr>
          </a:p>
          <a:p>
            <a:pPr algn="just">
              <a:lnSpc>
                <a:spcPct val="114000"/>
              </a:lnSpc>
            </a:pPr>
            <a:r>
              <a:rPr lang="en-US" altLang="zh-CN" sz="2400" kern="100" dirty="0">
                <a:solidFill>
                  <a:srgbClr val="FF0000"/>
                </a:solidFill>
                <a:latin typeface="Calibri" panose="020F0502020204030204" pitchFamily="34" charset="0"/>
                <a:cs typeface="Calibri" panose="020F0502020204030204" pitchFamily="34" charset="0"/>
                <a:sym typeface="+mn-ea"/>
              </a:rPr>
              <a:t>      be of great importance </a:t>
            </a:r>
            <a:r>
              <a:rPr lang="en-US" altLang="zh-CN" sz="2400" kern="100" dirty="0">
                <a:latin typeface="Calibri" panose="020F0502020204030204" pitchFamily="34" charset="0"/>
                <a:cs typeface="Calibri" panose="020F0502020204030204" pitchFamily="34" charset="0"/>
                <a:sym typeface="+mn-ea"/>
              </a:rPr>
              <a:t>= be important  </a:t>
            </a:r>
            <a:endParaRPr lang="en-US" altLang="zh-CN" sz="2400" kern="100" dirty="0">
              <a:latin typeface="Calibri" panose="020F0502020204030204" pitchFamily="34" charset="0"/>
              <a:cs typeface="Calibri" panose="020F0502020204030204" pitchFamily="34" charset="0"/>
            </a:endParaRPr>
          </a:p>
          <a:p>
            <a:pPr algn="just">
              <a:lnSpc>
                <a:spcPct val="114000"/>
              </a:lnSpc>
            </a:pPr>
            <a:r>
              <a:rPr lang="en-US" altLang="zh-CN" sz="2400" kern="100" dirty="0">
                <a:latin typeface="Calibri" panose="020F0502020204030204" pitchFamily="34" charset="0"/>
                <a:cs typeface="Calibri" panose="020F0502020204030204" pitchFamily="34" charset="0"/>
                <a:sym typeface="+mn-ea"/>
              </a:rPr>
              <a:t>      </a:t>
            </a:r>
            <a:r>
              <a:rPr lang="en-US" altLang="zh-CN" sz="2400" kern="100" dirty="0">
                <a:solidFill>
                  <a:srgbClr val="FF0000"/>
                </a:solidFill>
                <a:latin typeface="Calibri" panose="020F0502020204030204" pitchFamily="34" charset="0"/>
                <a:cs typeface="Calibri" panose="020F0502020204030204" pitchFamily="34" charset="0"/>
                <a:sym typeface="+mn-ea"/>
              </a:rPr>
              <a:t>be of much help </a:t>
            </a:r>
            <a:r>
              <a:rPr lang="en-US" altLang="zh-CN" sz="2400" kern="100" dirty="0">
                <a:latin typeface="Calibri" panose="020F0502020204030204" pitchFamily="34" charset="0"/>
                <a:cs typeface="Calibri" panose="020F0502020204030204" pitchFamily="34" charset="0"/>
                <a:sym typeface="+mn-ea"/>
              </a:rPr>
              <a:t>= be helpful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9" name="文本框 8"/>
          <p:cNvSpPr txBox="1"/>
          <p:nvPr/>
        </p:nvSpPr>
        <p:spPr>
          <a:xfrm>
            <a:off x="6972742" y="578965"/>
            <a:ext cx="4457700" cy="523220"/>
          </a:xfrm>
          <a:prstGeom prst="rect">
            <a:avLst/>
          </a:prstGeom>
          <a:noFill/>
          <a:ln w="15875" cap="flat" cmpd="sng" algn="ctr">
            <a:noFill/>
            <a:prstDash val="solid"/>
          </a:ln>
          <a:effectLst/>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Text Analysis</a:t>
            </a:r>
          </a:p>
        </p:txBody>
      </p:sp>
    </p:spTree>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3510970" cy="6858000"/>
          </a:xfrm>
          <a:prstGeom prst="rect">
            <a:avLst/>
          </a:prstGeom>
          <a:solidFill>
            <a:srgbClr val="F2F2F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olidFill>
                <a:srgbClr val="FFFFFF"/>
              </a:solidFill>
              <a:latin typeface="微软雅黑" panose="020B0503020204020204" charset="-122"/>
              <a:ea typeface="微软雅黑" panose="020B0503020204020204" charset="-122"/>
              <a:sym typeface="+mn-ea"/>
            </a:endParaRPr>
          </a:p>
        </p:txBody>
      </p:sp>
      <p:sp>
        <p:nvSpPr>
          <p:cNvPr id="16" name="矩形 15"/>
          <p:cNvSpPr/>
          <p:nvPr>
            <p:custDataLst>
              <p:tags r:id="rId3"/>
            </p:custDataLst>
          </p:nvPr>
        </p:nvSpPr>
        <p:spPr>
          <a:xfrm>
            <a:off x="0" y="0"/>
            <a:ext cx="3505228" cy="6858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7" name="矩形 6"/>
          <p:cNvSpPr/>
          <p:nvPr>
            <p:custDataLst>
              <p:tags r:id="rId4"/>
            </p:custDataLst>
          </p:nvPr>
        </p:nvSpPr>
        <p:spPr>
          <a:xfrm>
            <a:off x="304800" y="304800"/>
            <a:ext cx="3201035" cy="6096000"/>
          </a:xfrm>
          <a:prstGeom prst="rect">
            <a:avLst/>
          </a:prstGeom>
          <a:noFill/>
          <a:ln w="19050">
            <a:solidFill>
              <a:srgbClr val="FFFFFF"/>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18" name="矩形 17"/>
          <p:cNvSpPr/>
          <p:nvPr>
            <p:custDataLst>
              <p:tags r:id="rId5"/>
            </p:custDataLst>
          </p:nvPr>
        </p:nvSpPr>
        <p:spPr>
          <a:xfrm>
            <a:off x="3505835" y="304800"/>
            <a:ext cx="8228965" cy="6096000"/>
          </a:xfrm>
          <a:prstGeom prst="rect">
            <a:avLst/>
          </a:prstGeom>
          <a:noFill/>
          <a:ln w="19050">
            <a:solidFill>
              <a:srgbClr val="F2F2F2"/>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10" name="任意多边形: 形状 6"/>
          <p:cNvSpPr>
            <a:spLocks noChangeAspect="1"/>
          </p:cNvSpPr>
          <p:nvPr>
            <p:custDataLst>
              <p:tags r:id="rId6"/>
            </p:custDataLst>
          </p:nvPr>
        </p:nvSpPr>
        <p:spPr>
          <a:xfrm rot="10800000">
            <a:off x="1291432" y="4946134"/>
            <a:ext cx="456285" cy="92646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FFFFFF">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20" name="任意多边形: 形状 7"/>
          <p:cNvSpPr>
            <a:spLocks noChangeAspect="1"/>
          </p:cNvSpPr>
          <p:nvPr>
            <p:custDataLst>
              <p:tags r:id="rId7"/>
            </p:custDataLst>
          </p:nvPr>
        </p:nvSpPr>
        <p:spPr>
          <a:xfrm rot="10800000">
            <a:off x="686632" y="4946134"/>
            <a:ext cx="456285" cy="92646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FFFFFF">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3" name="文本框 2"/>
          <p:cNvSpPr txBox="1"/>
          <p:nvPr/>
        </p:nvSpPr>
        <p:spPr>
          <a:xfrm rot="5400000">
            <a:off x="12065" y="2119630"/>
            <a:ext cx="3635375" cy="798830"/>
          </a:xfrm>
          <a:prstGeom prst="rect">
            <a:avLst/>
          </a:prstGeom>
          <a:noFill/>
        </p:spPr>
        <p:txBody>
          <a:bodyPr wrap="square" rtlCol="0">
            <a:spAutoFit/>
          </a:bodyPr>
          <a:lstStyle/>
          <a:p>
            <a:pPr algn="l"/>
            <a:r>
              <a:rPr lang="en-US" altLang="zh-CN" sz="4600" b="1" dirty="0">
                <a:solidFill>
                  <a:srgbClr val="FFCC66"/>
                </a:solidFill>
                <a:effectLst/>
                <a:latin typeface="Broadway" panose="04040905080B02020502" pitchFamily="82" charset="0"/>
                <a:ea typeface="宋体" panose="02010600030101010101" pitchFamily="2" charset="-122"/>
                <a:cs typeface="Calibri" panose="020F0502020204030204" pitchFamily="34" charset="0"/>
              </a:rPr>
              <a:t>CONTENTS</a:t>
            </a:r>
          </a:p>
        </p:txBody>
      </p:sp>
      <p:sp>
        <p:nvSpPr>
          <p:cNvPr id="6" name="AutoShape 3"/>
          <p:cNvSpPr>
            <a:spLocks noChangeAspect="1" noChangeArrowheads="1" noTextEdit="1"/>
          </p:cNvSpPr>
          <p:nvPr/>
        </p:nvSpPr>
        <p:spPr bwMode="auto">
          <a:xfrm>
            <a:off x="3839845" y="1002665"/>
            <a:ext cx="2147570" cy="221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Freeform 5">
            <a:hlinkClick r:id="rId9" action="ppaction://hlinksldjump"/>
          </p:cNvPr>
          <p:cNvSpPr/>
          <p:nvPr/>
        </p:nvSpPr>
        <p:spPr bwMode="auto">
          <a:xfrm>
            <a:off x="3841115" y="1162050"/>
            <a:ext cx="2145030" cy="2058035"/>
          </a:xfrm>
          <a:custGeom>
            <a:avLst/>
            <a:gdLst>
              <a:gd name="T0" fmla="*/ 224 w 2125"/>
              <a:gd name="T1" fmla="*/ 0 h 2037"/>
              <a:gd name="T2" fmla="*/ 1901 w 2125"/>
              <a:gd name="T3" fmla="*/ 0 h 2037"/>
              <a:gd name="T4" fmla="*/ 2125 w 2125"/>
              <a:gd name="T5" fmla="*/ 224 h 2037"/>
              <a:gd name="T6" fmla="*/ 2125 w 2125"/>
              <a:gd name="T7" fmla="*/ 1813 h 2037"/>
              <a:gd name="T8" fmla="*/ 1901 w 2125"/>
              <a:gd name="T9" fmla="*/ 2037 h 2037"/>
              <a:gd name="T10" fmla="*/ 224 w 2125"/>
              <a:gd name="T11" fmla="*/ 2037 h 2037"/>
              <a:gd name="T12" fmla="*/ 0 w 2125"/>
              <a:gd name="T13" fmla="*/ 1813 h 2037"/>
              <a:gd name="T14" fmla="*/ 0 w 2125"/>
              <a:gd name="T15" fmla="*/ 224 h 2037"/>
              <a:gd name="T16" fmla="*/ 224 w 2125"/>
              <a:gd name="T17" fmla="*/ 0 h 2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5" h="2037">
                <a:moveTo>
                  <a:pt x="224" y="0"/>
                </a:moveTo>
                <a:cubicBezTo>
                  <a:pt x="1901" y="0"/>
                  <a:pt x="1901" y="0"/>
                  <a:pt x="1901" y="0"/>
                </a:cubicBezTo>
                <a:cubicBezTo>
                  <a:pt x="2024" y="0"/>
                  <a:pt x="2125" y="101"/>
                  <a:pt x="2125" y="224"/>
                </a:cubicBezTo>
                <a:cubicBezTo>
                  <a:pt x="2125" y="1813"/>
                  <a:pt x="2125" y="1813"/>
                  <a:pt x="2125" y="1813"/>
                </a:cubicBezTo>
                <a:cubicBezTo>
                  <a:pt x="2125" y="1936"/>
                  <a:pt x="2024" y="2037"/>
                  <a:pt x="1901" y="2037"/>
                </a:cubicBezTo>
                <a:cubicBezTo>
                  <a:pt x="224" y="2037"/>
                  <a:pt x="224" y="2037"/>
                  <a:pt x="224" y="2037"/>
                </a:cubicBezTo>
                <a:cubicBezTo>
                  <a:pt x="100" y="2037"/>
                  <a:pt x="0" y="1936"/>
                  <a:pt x="0" y="1813"/>
                </a:cubicBezTo>
                <a:cubicBezTo>
                  <a:pt x="0" y="224"/>
                  <a:pt x="0" y="224"/>
                  <a:pt x="0" y="224"/>
                </a:cubicBezTo>
                <a:cubicBezTo>
                  <a:pt x="0" y="101"/>
                  <a:pt x="100" y="0"/>
                  <a:pt x="224" y="0"/>
                </a:cubicBezTo>
                <a:close/>
              </a:path>
            </a:pathLst>
          </a:custGeom>
          <a:solidFill>
            <a:srgbClr val="D4E8E4">
              <a:alpha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Freeform 6"/>
          <p:cNvSpPr/>
          <p:nvPr/>
        </p:nvSpPr>
        <p:spPr bwMode="auto">
          <a:xfrm>
            <a:off x="3841115" y="1162050"/>
            <a:ext cx="2145030" cy="365760"/>
          </a:xfrm>
          <a:custGeom>
            <a:avLst/>
            <a:gdLst>
              <a:gd name="T0" fmla="*/ 224 w 2125"/>
              <a:gd name="T1" fmla="*/ 0 h 362"/>
              <a:gd name="T2" fmla="*/ 1901 w 2125"/>
              <a:gd name="T3" fmla="*/ 0 h 362"/>
              <a:gd name="T4" fmla="*/ 2125 w 2125"/>
              <a:gd name="T5" fmla="*/ 224 h 362"/>
              <a:gd name="T6" fmla="*/ 2125 w 2125"/>
              <a:gd name="T7" fmla="*/ 362 h 362"/>
              <a:gd name="T8" fmla="*/ 0 w 2125"/>
              <a:gd name="T9" fmla="*/ 362 h 362"/>
              <a:gd name="T10" fmla="*/ 0 w 2125"/>
              <a:gd name="T11" fmla="*/ 224 h 362"/>
              <a:gd name="T12" fmla="*/ 224 w 2125"/>
              <a:gd name="T13" fmla="*/ 0 h 362"/>
            </a:gdLst>
            <a:ahLst/>
            <a:cxnLst>
              <a:cxn ang="0">
                <a:pos x="T0" y="T1"/>
              </a:cxn>
              <a:cxn ang="0">
                <a:pos x="T2" y="T3"/>
              </a:cxn>
              <a:cxn ang="0">
                <a:pos x="T4" y="T5"/>
              </a:cxn>
              <a:cxn ang="0">
                <a:pos x="T6" y="T7"/>
              </a:cxn>
              <a:cxn ang="0">
                <a:pos x="T8" y="T9"/>
              </a:cxn>
              <a:cxn ang="0">
                <a:pos x="T10" y="T11"/>
              </a:cxn>
              <a:cxn ang="0">
                <a:pos x="T12" y="T13"/>
              </a:cxn>
            </a:cxnLst>
            <a:rect l="0" t="0" r="r" b="b"/>
            <a:pathLst>
              <a:path w="2125" h="362">
                <a:moveTo>
                  <a:pt x="224" y="0"/>
                </a:moveTo>
                <a:cubicBezTo>
                  <a:pt x="1901" y="0"/>
                  <a:pt x="1901" y="0"/>
                  <a:pt x="1901" y="0"/>
                </a:cubicBezTo>
                <a:cubicBezTo>
                  <a:pt x="2024" y="0"/>
                  <a:pt x="2125" y="101"/>
                  <a:pt x="2125" y="224"/>
                </a:cubicBezTo>
                <a:cubicBezTo>
                  <a:pt x="2125" y="362"/>
                  <a:pt x="2125" y="362"/>
                  <a:pt x="2125" y="362"/>
                </a:cubicBezTo>
                <a:cubicBezTo>
                  <a:pt x="0" y="362"/>
                  <a:pt x="0" y="362"/>
                  <a:pt x="0" y="362"/>
                </a:cubicBezTo>
                <a:cubicBezTo>
                  <a:pt x="0" y="224"/>
                  <a:pt x="0" y="224"/>
                  <a:pt x="0" y="224"/>
                </a:cubicBezTo>
                <a:cubicBezTo>
                  <a:pt x="0" y="101"/>
                  <a:pt x="100" y="0"/>
                  <a:pt x="224" y="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Oval 7"/>
          <p:cNvSpPr>
            <a:spLocks noChangeArrowheads="1"/>
          </p:cNvSpPr>
          <p:nvPr/>
        </p:nvSpPr>
        <p:spPr bwMode="auto">
          <a:xfrm>
            <a:off x="4377690" y="1294765"/>
            <a:ext cx="18605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Oval 8"/>
          <p:cNvSpPr>
            <a:spLocks noChangeArrowheads="1"/>
          </p:cNvSpPr>
          <p:nvPr/>
        </p:nvSpPr>
        <p:spPr bwMode="auto">
          <a:xfrm>
            <a:off x="5262880" y="1294765"/>
            <a:ext cx="18478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Freeform 9"/>
          <p:cNvSpPr/>
          <p:nvPr/>
        </p:nvSpPr>
        <p:spPr bwMode="auto">
          <a:xfrm>
            <a:off x="4415790" y="1001395"/>
            <a:ext cx="109220" cy="386080"/>
          </a:xfrm>
          <a:custGeom>
            <a:avLst/>
            <a:gdLst>
              <a:gd name="T0" fmla="*/ 54 w 108"/>
              <a:gd name="T1" fmla="*/ 0 h 382"/>
              <a:gd name="T2" fmla="*/ 54 w 108"/>
              <a:gd name="T3" fmla="*/ 0 h 382"/>
              <a:gd name="T4" fmla="*/ 108 w 108"/>
              <a:gd name="T5" fmla="*/ 54 h 382"/>
              <a:gd name="T6" fmla="*/ 108 w 108"/>
              <a:gd name="T7" fmla="*/ 328 h 382"/>
              <a:gd name="T8" fmla="*/ 54 w 108"/>
              <a:gd name="T9" fmla="*/ 382 h 382"/>
              <a:gd name="T10" fmla="*/ 54 w 108"/>
              <a:gd name="T11" fmla="*/ 382 h 382"/>
              <a:gd name="T12" fmla="*/ 0 w 108"/>
              <a:gd name="T13" fmla="*/ 328 h 382"/>
              <a:gd name="T14" fmla="*/ 0 w 108"/>
              <a:gd name="T15" fmla="*/ 54 h 382"/>
              <a:gd name="T16" fmla="*/ 54 w 108"/>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382">
                <a:moveTo>
                  <a:pt x="54" y="0"/>
                </a:moveTo>
                <a:cubicBezTo>
                  <a:pt x="54" y="0"/>
                  <a:pt x="54" y="0"/>
                  <a:pt x="54" y="0"/>
                </a:cubicBezTo>
                <a:cubicBezTo>
                  <a:pt x="84" y="0"/>
                  <a:pt x="108" y="25"/>
                  <a:pt x="108" y="54"/>
                </a:cubicBezTo>
                <a:cubicBezTo>
                  <a:pt x="108" y="328"/>
                  <a:pt x="108" y="328"/>
                  <a:pt x="108" y="328"/>
                </a:cubicBezTo>
                <a:cubicBezTo>
                  <a:pt x="108" y="358"/>
                  <a:pt x="84" y="382"/>
                  <a:pt x="54" y="382"/>
                </a:cubicBezTo>
                <a:cubicBezTo>
                  <a:pt x="54" y="382"/>
                  <a:pt x="54" y="382"/>
                  <a:pt x="54" y="382"/>
                </a:cubicBezTo>
                <a:cubicBezTo>
                  <a:pt x="25" y="382"/>
                  <a:pt x="0" y="358"/>
                  <a:pt x="0" y="328"/>
                </a:cubicBezTo>
                <a:cubicBezTo>
                  <a:pt x="0" y="54"/>
                  <a:pt x="0" y="54"/>
                  <a:pt x="0" y="54"/>
                </a:cubicBezTo>
                <a:cubicBezTo>
                  <a:pt x="0" y="25"/>
                  <a:pt x="25" y="0"/>
                  <a:pt x="54"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Freeform 10"/>
          <p:cNvSpPr/>
          <p:nvPr/>
        </p:nvSpPr>
        <p:spPr bwMode="auto">
          <a:xfrm>
            <a:off x="5302250" y="1001395"/>
            <a:ext cx="107950" cy="386080"/>
          </a:xfrm>
          <a:custGeom>
            <a:avLst/>
            <a:gdLst>
              <a:gd name="T0" fmla="*/ 53 w 107"/>
              <a:gd name="T1" fmla="*/ 0 h 382"/>
              <a:gd name="T2" fmla="*/ 53 w 107"/>
              <a:gd name="T3" fmla="*/ 0 h 382"/>
              <a:gd name="T4" fmla="*/ 107 w 107"/>
              <a:gd name="T5" fmla="*/ 54 h 382"/>
              <a:gd name="T6" fmla="*/ 107 w 107"/>
              <a:gd name="T7" fmla="*/ 328 h 382"/>
              <a:gd name="T8" fmla="*/ 53 w 107"/>
              <a:gd name="T9" fmla="*/ 382 h 382"/>
              <a:gd name="T10" fmla="*/ 53 w 107"/>
              <a:gd name="T11" fmla="*/ 382 h 382"/>
              <a:gd name="T12" fmla="*/ 0 w 107"/>
              <a:gd name="T13" fmla="*/ 328 h 382"/>
              <a:gd name="T14" fmla="*/ 0 w 107"/>
              <a:gd name="T15" fmla="*/ 54 h 382"/>
              <a:gd name="T16" fmla="*/ 53 w 107"/>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382">
                <a:moveTo>
                  <a:pt x="53" y="0"/>
                </a:moveTo>
                <a:cubicBezTo>
                  <a:pt x="53" y="0"/>
                  <a:pt x="53" y="0"/>
                  <a:pt x="53" y="0"/>
                </a:cubicBezTo>
                <a:cubicBezTo>
                  <a:pt x="83" y="0"/>
                  <a:pt x="107" y="25"/>
                  <a:pt x="107" y="54"/>
                </a:cubicBezTo>
                <a:cubicBezTo>
                  <a:pt x="107" y="328"/>
                  <a:pt x="107" y="328"/>
                  <a:pt x="107" y="328"/>
                </a:cubicBezTo>
                <a:cubicBezTo>
                  <a:pt x="107" y="358"/>
                  <a:pt x="83" y="382"/>
                  <a:pt x="53" y="382"/>
                </a:cubicBezTo>
                <a:cubicBezTo>
                  <a:pt x="53" y="382"/>
                  <a:pt x="53" y="382"/>
                  <a:pt x="53" y="382"/>
                </a:cubicBezTo>
                <a:cubicBezTo>
                  <a:pt x="24" y="382"/>
                  <a:pt x="0" y="358"/>
                  <a:pt x="0" y="328"/>
                </a:cubicBezTo>
                <a:cubicBezTo>
                  <a:pt x="0" y="54"/>
                  <a:pt x="0" y="54"/>
                  <a:pt x="0" y="54"/>
                </a:cubicBezTo>
                <a:cubicBezTo>
                  <a:pt x="0" y="25"/>
                  <a:pt x="24" y="0"/>
                  <a:pt x="53"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Freeform 11"/>
          <p:cNvSpPr/>
          <p:nvPr/>
        </p:nvSpPr>
        <p:spPr bwMode="auto">
          <a:xfrm>
            <a:off x="4434205" y="1018540"/>
            <a:ext cx="35560" cy="36830"/>
          </a:xfrm>
          <a:custGeom>
            <a:avLst/>
            <a:gdLst>
              <a:gd name="T0" fmla="*/ 1 w 35"/>
              <a:gd name="T1" fmla="*/ 36 h 36"/>
              <a:gd name="T2" fmla="*/ 35 w 35"/>
              <a:gd name="T3" fmla="*/ 0 h 36"/>
            </a:gdLst>
            <a:ahLst/>
            <a:cxnLst>
              <a:cxn ang="0">
                <a:pos x="T0" y="T1"/>
              </a:cxn>
              <a:cxn ang="0">
                <a:pos x="T2" y="T3"/>
              </a:cxn>
            </a:cxnLst>
            <a:rect l="0" t="0" r="r" b="b"/>
            <a:pathLst>
              <a:path w="35" h="36">
                <a:moveTo>
                  <a:pt x="1" y="36"/>
                </a:moveTo>
                <a:cubicBezTo>
                  <a:pt x="0" y="17"/>
                  <a:pt x="21" y="0"/>
                  <a:pt x="35"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 name="Freeform 12"/>
          <p:cNvSpPr/>
          <p:nvPr/>
        </p:nvSpPr>
        <p:spPr bwMode="auto">
          <a:xfrm>
            <a:off x="5319395" y="1018540"/>
            <a:ext cx="33655" cy="36830"/>
          </a:xfrm>
          <a:custGeom>
            <a:avLst/>
            <a:gdLst>
              <a:gd name="T0" fmla="*/ 0 w 34"/>
              <a:gd name="T1" fmla="*/ 36 h 36"/>
              <a:gd name="T2" fmla="*/ 34 w 34"/>
              <a:gd name="T3" fmla="*/ 0 h 36"/>
            </a:gdLst>
            <a:ahLst/>
            <a:cxnLst>
              <a:cxn ang="0">
                <a:pos x="T0" y="T1"/>
              </a:cxn>
              <a:cxn ang="0">
                <a:pos x="T2" y="T3"/>
              </a:cxn>
            </a:cxnLst>
            <a:rect l="0" t="0" r="r" b="b"/>
            <a:pathLst>
              <a:path w="34" h="36">
                <a:moveTo>
                  <a:pt x="0" y="36"/>
                </a:moveTo>
                <a:cubicBezTo>
                  <a:pt x="0" y="17"/>
                  <a:pt x="21" y="0"/>
                  <a:pt x="34"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 name="Freeform 13"/>
          <p:cNvSpPr/>
          <p:nvPr/>
        </p:nvSpPr>
        <p:spPr bwMode="auto">
          <a:xfrm>
            <a:off x="5713730" y="2941955"/>
            <a:ext cx="272415" cy="278130"/>
          </a:xfrm>
          <a:custGeom>
            <a:avLst/>
            <a:gdLst>
              <a:gd name="T0" fmla="*/ 270 w 270"/>
              <a:gd name="T1" fmla="*/ 0 h 276"/>
              <a:gd name="T2" fmla="*/ 270 w 270"/>
              <a:gd name="T3" fmla="*/ 52 h 276"/>
              <a:gd name="T4" fmla="*/ 46 w 270"/>
              <a:gd name="T5" fmla="*/ 276 h 276"/>
              <a:gd name="T6" fmla="*/ 0 w 270"/>
              <a:gd name="T7" fmla="*/ 276 h 276"/>
              <a:gd name="T8" fmla="*/ 270 w 270"/>
              <a:gd name="T9" fmla="*/ 0 h 276"/>
            </a:gdLst>
            <a:ahLst/>
            <a:cxnLst>
              <a:cxn ang="0">
                <a:pos x="T0" y="T1"/>
              </a:cxn>
              <a:cxn ang="0">
                <a:pos x="T2" y="T3"/>
              </a:cxn>
              <a:cxn ang="0">
                <a:pos x="T4" y="T5"/>
              </a:cxn>
              <a:cxn ang="0">
                <a:pos x="T6" y="T7"/>
              </a:cxn>
              <a:cxn ang="0">
                <a:pos x="T8" y="T9"/>
              </a:cxn>
            </a:cxnLst>
            <a:rect l="0" t="0" r="r" b="b"/>
            <a:pathLst>
              <a:path w="270" h="276">
                <a:moveTo>
                  <a:pt x="270" y="0"/>
                </a:moveTo>
                <a:cubicBezTo>
                  <a:pt x="270" y="52"/>
                  <a:pt x="270" y="52"/>
                  <a:pt x="270" y="52"/>
                </a:cubicBezTo>
                <a:cubicBezTo>
                  <a:pt x="270" y="175"/>
                  <a:pt x="169" y="276"/>
                  <a:pt x="46" y="276"/>
                </a:cubicBezTo>
                <a:cubicBezTo>
                  <a:pt x="0" y="276"/>
                  <a:pt x="0" y="276"/>
                  <a:pt x="0" y="276"/>
                </a:cubicBezTo>
                <a:lnTo>
                  <a:pt x="270" y="0"/>
                </a:lnTo>
                <a:close/>
              </a:path>
            </a:pathLst>
          </a:custGeom>
          <a:solidFill>
            <a:srgbClr val="D4E8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 name="Freeform 14"/>
          <p:cNvSpPr/>
          <p:nvPr/>
        </p:nvSpPr>
        <p:spPr bwMode="auto">
          <a:xfrm>
            <a:off x="5713730" y="2941955"/>
            <a:ext cx="272415" cy="278130"/>
          </a:xfrm>
          <a:custGeom>
            <a:avLst/>
            <a:gdLst>
              <a:gd name="T0" fmla="*/ 0 w 270"/>
              <a:gd name="T1" fmla="*/ 276 h 276"/>
              <a:gd name="T2" fmla="*/ 0 w 270"/>
              <a:gd name="T3" fmla="*/ 224 h 276"/>
              <a:gd name="T4" fmla="*/ 224 w 270"/>
              <a:gd name="T5" fmla="*/ 0 h 276"/>
              <a:gd name="T6" fmla="*/ 270 w 270"/>
              <a:gd name="T7" fmla="*/ 0 h 276"/>
              <a:gd name="T8" fmla="*/ 0 w 270"/>
              <a:gd name="T9" fmla="*/ 276 h 276"/>
            </a:gdLst>
            <a:ahLst/>
            <a:cxnLst>
              <a:cxn ang="0">
                <a:pos x="T0" y="T1"/>
              </a:cxn>
              <a:cxn ang="0">
                <a:pos x="T2" y="T3"/>
              </a:cxn>
              <a:cxn ang="0">
                <a:pos x="T4" y="T5"/>
              </a:cxn>
              <a:cxn ang="0">
                <a:pos x="T6" y="T7"/>
              </a:cxn>
              <a:cxn ang="0">
                <a:pos x="T8" y="T9"/>
              </a:cxn>
            </a:cxnLst>
            <a:rect l="0" t="0" r="r" b="b"/>
            <a:pathLst>
              <a:path w="270" h="276">
                <a:moveTo>
                  <a:pt x="0" y="276"/>
                </a:moveTo>
                <a:cubicBezTo>
                  <a:pt x="0" y="224"/>
                  <a:pt x="0" y="224"/>
                  <a:pt x="0" y="224"/>
                </a:cubicBezTo>
                <a:cubicBezTo>
                  <a:pt x="0" y="101"/>
                  <a:pt x="101" y="0"/>
                  <a:pt x="224" y="0"/>
                </a:cubicBezTo>
                <a:cubicBezTo>
                  <a:pt x="270" y="0"/>
                  <a:pt x="270" y="0"/>
                  <a:pt x="270" y="0"/>
                </a:cubicBezTo>
                <a:lnTo>
                  <a:pt x="0" y="276"/>
                </a:lnTo>
                <a:close/>
              </a:path>
            </a:pathLst>
          </a:custGeom>
          <a:solidFill>
            <a:srgbClr val="9DCB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 name="AutoShape 3"/>
          <p:cNvSpPr>
            <a:spLocks noChangeAspect="1" noChangeArrowheads="1" noTextEdit="1"/>
          </p:cNvSpPr>
          <p:nvPr/>
        </p:nvSpPr>
        <p:spPr bwMode="auto">
          <a:xfrm>
            <a:off x="6384290" y="981710"/>
            <a:ext cx="2147570" cy="221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 name="Freeform 5">
            <a:hlinkClick r:id="rId10" action="ppaction://hlinksldjump"/>
          </p:cNvPr>
          <p:cNvSpPr/>
          <p:nvPr/>
        </p:nvSpPr>
        <p:spPr bwMode="auto">
          <a:xfrm>
            <a:off x="6224905" y="1141095"/>
            <a:ext cx="2806065" cy="2057400"/>
          </a:xfrm>
          <a:custGeom>
            <a:avLst/>
            <a:gdLst>
              <a:gd name="T0" fmla="*/ 224 w 2125"/>
              <a:gd name="T1" fmla="*/ 0 h 2037"/>
              <a:gd name="T2" fmla="*/ 1901 w 2125"/>
              <a:gd name="T3" fmla="*/ 0 h 2037"/>
              <a:gd name="T4" fmla="*/ 2125 w 2125"/>
              <a:gd name="T5" fmla="*/ 224 h 2037"/>
              <a:gd name="T6" fmla="*/ 2125 w 2125"/>
              <a:gd name="T7" fmla="*/ 1813 h 2037"/>
              <a:gd name="T8" fmla="*/ 1901 w 2125"/>
              <a:gd name="T9" fmla="*/ 2037 h 2037"/>
              <a:gd name="T10" fmla="*/ 224 w 2125"/>
              <a:gd name="T11" fmla="*/ 2037 h 2037"/>
              <a:gd name="T12" fmla="*/ 0 w 2125"/>
              <a:gd name="T13" fmla="*/ 1813 h 2037"/>
              <a:gd name="T14" fmla="*/ 0 w 2125"/>
              <a:gd name="T15" fmla="*/ 224 h 2037"/>
              <a:gd name="T16" fmla="*/ 224 w 2125"/>
              <a:gd name="T17" fmla="*/ 0 h 2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5" h="2037">
                <a:moveTo>
                  <a:pt x="224" y="0"/>
                </a:moveTo>
                <a:cubicBezTo>
                  <a:pt x="1901" y="0"/>
                  <a:pt x="1901" y="0"/>
                  <a:pt x="1901" y="0"/>
                </a:cubicBezTo>
                <a:cubicBezTo>
                  <a:pt x="2024" y="0"/>
                  <a:pt x="2125" y="101"/>
                  <a:pt x="2125" y="224"/>
                </a:cubicBezTo>
                <a:cubicBezTo>
                  <a:pt x="2125" y="1813"/>
                  <a:pt x="2125" y="1813"/>
                  <a:pt x="2125" y="1813"/>
                </a:cubicBezTo>
                <a:cubicBezTo>
                  <a:pt x="2125" y="1936"/>
                  <a:pt x="2024" y="2037"/>
                  <a:pt x="1901" y="2037"/>
                </a:cubicBezTo>
                <a:cubicBezTo>
                  <a:pt x="224" y="2037"/>
                  <a:pt x="224" y="2037"/>
                  <a:pt x="224" y="2037"/>
                </a:cubicBezTo>
                <a:cubicBezTo>
                  <a:pt x="100" y="2037"/>
                  <a:pt x="0" y="1936"/>
                  <a:pt x="0" y="1813"/>
                </a:cubicBezTo>
                <a:cubicBezTo>
                  <a:pt x="0" y="224"/>
                  <a:pt x="0" y="224"/>
                  <a:pt x="0" y="224"/>
                </a:cubicBezTo>
                <a:cubicBezTo>
                  <a:pt x="0" y="101"/>
                  <a:pt x="100" y="0"/>
                  <a:pt x="224" y="0"/>
                </a:cubicBezTo>
                <a:close/>
              </a:path>
            </a:pathLst>
          </a:custGeom>
          <a:solidFill>
            <a:srgbClr val="D4E8E4">
              <a:alpha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Freeform 6"/>
          <p:cNvSpPr/>
          <p:nvPr/>
        </p:nvSpPr>
        <p:spPr bwMode="auto">
          <a:xfrm>
            <a:off x="6224905" y="1141095"/>
            <a:ext cx="2806065" cy="365760"/>
          </a:xfrm>
          <a:custGeom>
            <a:avLst/>
            <a:gdLst>
              <a:gd name="T0" fmla="*/ 224 w 2125"/>
              <a:gd name="T1" fmla="*/ 0 h 362"/>
              <a:gd name="T2" fmla="*/ 1901 w 2125"/>
              <a:gd name="T3" fmla="*/ 0 h 362"/>
              <a:gd name="T4" fmla="*/ 2125 w 2125"/>
              <a:gd name="T5" fmla="*/ 224 h 362"/>
              <a:gd name="T6" fmla="*/ 2125 w 2125"/>
              <a:gd name="T7" fmla="*/ 362 h 362"/>
              <a:gd name="T8" fmla="*/ 0 w 2125"/>
              <a:gd name="T9" fmla="*/ 362 h 362"/>
              <a:gd name="T10" fmla="*/ 0 w 2125"/>
              <a:gd name="T11" fmla="*/ 224 h 362"/>
              <a:gd name="T12" fmla="*/ 224 w 2125"/>
              <a:gd name="T13" fmla="*/ 0 h 362"/>
            </a:gdLst>
            <a:ahLst/>
            <a:cxnLst>
              <a:cxn ang="0">
                <a:pos x="T0" y="T1"/>
              </a:cxn>
              <a:cxn ang="0">
                <a:pos x="T2" y="T3"/>
              </a:cxn>
              <a:cxn ang="0">
                <a:pos x="T4" y="T5"/>
              </a:cxn>
              <a:cxn ang="0">
                <a:pos x="T6" y="T7"/>
              </a:cxn>
              <a:cxn ang="0">
                <a:pos x="T8" y="T9"/>
              </a:cxn>
              <a:cxn ang="0">
                <a:pos x="T10" y="T11"/>
              </a:cxn>
              <a:cxn ang="0">
                <a:pos x="T12" y="T13"/>
              </a:cxn>
            </a:cxnLst>
            <a:rect l="0" t="0" r="r" b="b"/>
            <a:pathLst>
              <a:path w="2125" h="362">
                <a:moveTo>
                  <a:pt x="224" y="0"/>
                </a:moveTo>
                <a:cubicBezTo>
                  <a:pt x="1901" y="0"/>
                  <a:pt x="1901" y="0"/>
                  <a:pt x="1901" y="0"/>
                </a:cubicBezTo>
                <a:cubicBezTo>
                  <a:pt x="2024" y="0"/>
                  <a:pt x="2125" y="101"/>
                  <a:pt x="2125" y="224"/>
                </a:cubicBezTo>
                <a:cubicBezTo>
                  <a:pt x="2125" y="362"/>
                  <a:pt x="2125" y="362"/>
                  <a:pt x="2125" y="362"/>
                </a:cubicBezTo>
                <a:cubicBezTo>
                  <a:pt x="0" y="362"/>
                  <a:pt x="0" y="362"/>
                  <a:pt x="0" y="362"/>
                </a:cubicBezTo>
                <a:cubicBezTo>
                  <a:pt x="0" y="224"/>
                  <a:pt x="0" y="224"/>
                  <a:pt x="0" y="224"/>
                </a:cubicBezTo>
                <a:cubicBezTo>
                  <a:pt x="0" y="101"/>
                  <a:pt x="100" y="0"/>
                  <a:pt x="224" y="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 name="Oval 7"/>
          <p:cNvSpPr>
            <a:spLocks noChangeArrowheads="1"/>
          </p:cNvSpPr>
          <p:nvPr/>
        </p:nvSpPr>
        <p:spPr bwMode="auto">
          <a:xfrm>
            <a:off x="6922135" y="1273810"/>
            <a:ext cx="18605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 name="Oval 8"/>
          <p:cNvSpPr>
            <a:spLocks noChangeArrowheads="1"/>
          </p:cNvSpPr>
          <p:nvPr/>
        </p:nvSpPr>
        <p:spPr bwMode="auto">
          <a:xfrm>
            <a:off x="7807325" y="1273810"/>
            <a:ext cx="18478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Freeform 9"/>
          <p:cNvSpPr/>
          <p:nvPr/>
        </p:nvSpPr>
        <p:spPr bwMode="auto">
          <a:xfrm>
            <a:off x="6960235" y="980440"/>
            <a:ext cx="109220" cy="386080"/>
          </a:xfrm>
          <a:custGeom>
            <a:avLst/>
            <a:gdLst>
              <a:gd name="T0" fmla="*/ 54 w 108"/>
              <a:gd name="T1" fmla="*/ 0 h 382"/>
              <a:gd name="T2" fmla="*/ 54 w 108"/>
              <a:gd name="T3" fmla="*/ 0 h 382"/>
              <a:gd name="T4" fmla="*/ 108 w 108"/>
              <a:gd name="T5" fmla="*/ 54 h 382"/>
              <a:gd name="T6" fmla="*/ 108 w 108"/>
              <a:gd name="T7" fmla="*/ 328 h 382"/>
              <a:gd name="T8" fmla="*/ 54 w 108"/>
              <a:gd name="T9" fmla="*/ 382 h 382"/>
              <a:gd name="T10" fmla="*/ 54 w 108"/>
              <a:gd name="T11" fmla="*/ 382 h 382"/>
              <a:gd name="T12" fmla="*/ 0 w 108"/>
              <a:gd name="T13" fmla="*/ 328 h 382"/>
              <a:gd name="T14" fmla="*/ 0 w 108"/>
              <a:gd name="T15" fmla="*/ 54 h 382"/>
              <a:gd name="T16" fmla="*/ 54 w 108"/>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382">
                <a:moveTo>
                  <a:pt x="54" y="0"/>
                </a:moveTo>
                <a:cubicBezTo>
                  <a:pt x="54" y="0"/>
                  <a:pt x="54" y="0"/>
                  <a:pt x="54" y="0"/>
                </a:cubicBezTo>
                <a:cubicBezTo>
                  <a:pt x="84" y="0"/>
                  <a:pt x="108" y="25"/>
                  <a:pt x="108" y="54"/>
                </a:cubicBezTo>
                <a:cubicBezTo>
                  <a:pt x="108" y="328"/>
                  <a:pt x="108" y="328"/>
                  <a:pt x="108" y="328"/>
                </a:cubicBezTo>
                <a:cubicBezTo>
                  <a:pt x="108" y="358"/>
                  <a:pt x="84" y="382"/>
                  <a:pt x="54" y="382"/>
                </a:cubicBezTo>
                <a:cubicBezTo>
                  <a:pt x="54" y="382"/>
                  <a:pt x="54" y="382"/>
                  <a:pt x="54" y="382"/>
                </a:cubicBezTo>
                <a:cubicBezTo>
                  <a:pt x="25" y="382"/>
                  <a:pt x="0" y="358"/>
                  <a:pt x="0" y="328"/>
                </a:cubicBezTo>
                <a:cubicBezTo>
                  <a:pt x="0" y="54"/>
                  <a:pt x="0" y="54"/>
                  <a:pt x="0" y="54"/>
                </a:cubicBezTo>
                <a:cubicBezTo>
                  <a:pt x="0" y="25"/>
                  <a:pt x="25" y="0"/>
                  <a:pt x="54"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 name="Freeform 10"/>
          <p:cNvSpPr/>
          <p:nvPr/>
        </p:nvSpPr>
        <p:spPr bwMode="auto">
          <a:xfrm>
            <a:off x="7846695" y="980440"/>
            <a:ext cx="107950" cy="386080"/>
          </a:xfrm>
          <a:custGeom>
            <a:avLst/>
            <a:gdLst>
              <a:gd name="T0" fmla="*/ 53 w 107"/>
              <a:gd name="T1" fmla="*/ 0 h 382"/>
              <a:gd name="T2" fmla="*/ 53 w 107"/>
              <a:gd name="T3" fmla="*/ 0 h 382"/>
              <a:gd name="T4" fmla="*/ 107 w 107"/>
              <a:gd name="T5" fmla="*/ 54 h 382"/>
              <a:gd name="T6" fmla="*/ 107 w 107"/>
              <a:gd name="T7" fmla="*/ 328 h 382"/>
              <a:gd name="T8" fmla="*/ 53 w 107"/>
              <a:gd name="T9" fmla="*/ 382 h 382"/>
              <a:gd name="T10" fmla="*/ 53 w 107"/>
              <a:gd name="T11" fmla="*/ 382 h 382"/>
              <a:gd name="T12" fmla="*/ 0 w 107"/>
              <a:gd name="T13" fmla="*/ 328 h 382"/>
              <a:gd name="T14" fmla="*/ 0 w 107"/>
              <a:gd name="T15" fmla="*/ 54 h 382"/>
              <a:gd name="T16" fmla="*/ 53 w 107"/>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382">
                <a:moveTo>
                  <a:pt x="53" y="0"/>
                </a:moveTo>
                <a:cubicBezTo>
                  <a:pt x="53" y="0"/>
                  <a:pt x="53" y="0"/>
                  <a:pt x="53" y="0"/>
                </a:cubicBezTo>
                <a:cubicBezTo>
                  <a:pt x="83" y="0"/>
                  <a:pt x="107" y="25"/>
                  <a:pt x="107" y="54"/>
                </a:cubicBezTo>
                <a:cubicBezTo>
                  <a:pt x="107" y="328"/>
                  <a:pt x="107" y="328"/>
                  <a:pt x="107" y="328"/>
                </a:cubicBezTo>
                <a:cubicBezTo>
                  <a:pt x="107" y="358"/>
                  <a:pt x="83" y="382"/>
                  <a:pt x="53" y="382"/>
                </a:cubicBezTo>
                <a:cubicBezTo>
                  <a:pt x="53" y="382"/>
                  <a:pt x="53" y="382"/>
                  <a:pt x="53" y="382"/>
                </a:cubicBezTo>
                <a:cubicBezTo>
                  <a:pt x="24" y="382"/>
                  <a:pt x="0" y="358"/>
                  <a:pt x="0" y="328"/>
                </a:cubicBezTo>
                <a:cubicBezTo>
                  <a:pt x="0" y="54"/>
                  <a:pt x="0" y="54"/>
                  <a:pt x="0" y="54"/>
                </a:cubicBezTo>
                <a:cubicBezTo>
                  <a:pt x="0" y="25"/>
                  <a:pt x="24" y="0"/>
                  <a:pt x="53"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 name="Freeform 11"/>
          <p:cNvSpPr/>
          <p:nvPr/>
        </p:nvSpPr>
        <p:spPr bwMode="auto">
          <a:xfrm>
            <a:off x="6978650" y="997585"/>
            <a:ext cx="35560" cy="36830"/>
          </a:xfrm>
          <a:custGeom>
            <a:avLst/>
            <a:gdLst>
              <a:gd name="T0" fmla="*/ 1 w 35"/>
              <a:gd name="T1" fmla="*/ 36 h 36"/>
              <a:gd name="T2" fmla="*/ 35 w 35"/>
              <a:gd name="T3" fmla="*/ 0 h 36"/>
            </a:gdLst>
            <a:ahLst/>
            <a:cxnLst>
              <a:cxn ang="0">
                <a:pos x="T0" y="T1"/>
              </a:cxn>
              <a:cxn ang="0">
                <a:pos x="T2" y="T3"/>
              </a:cxn>
            </a:cxnLst>
            <a:rect l="0" t="0" r="r" b="b"/>
            <a:pathLst>
              <a:path w="35" h="36">
                <a:moveTo>
                  <a:pt x="1" y="36"/>
                </a:moveTo>
                <a:cubicBezTo>
                  <a:pt x="0" y="17"/>
                  <a:pt x="21" y="0"/>
                  <a:pt x="35"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 name="Freeform 12"/>
          <p:cNvSpPr/>
          <p:nvPr/>
        </p:nvSpPr>
        <p:spPr bwMode="auto">
          <a:xfrm>
            <a:off x="7863840" y="997585"/>
            <a:ext cx="33655" cy="36830"/>
          </a:xfrm>
          <a:custGeom>
            <a:avLst/>
            <a:gdLst>
              <a:gd name="T0" fmla="*/ 0 w 34"/>
              <a:gd name="T1" fmla="*/ 36 h 36"/>
              <a:gd name="T2" fmla="*/ 34 w 34"/>
              <a:gd name="T3" fmla="*/ 0 h 36"/>
            </a:gdLst>
            <a:ahLst/>
            <a:cxnLst>
              <a:cxn ang="0">
                <a:pos x="T0" y="T1"/>
              </a:cxn>
              <a:cxn ang="0">
                <a:pos x="T2" y="T3"/>
              </a:cxn>
            </a:cxnLst>
            <a:rect l="0" t="0" r="r" b="b"/>
            <a:pathLst>
              <a:path w="34" h="36">
                <a:moveTo>
                  <a:pt x="0" y="36"/>
                </a:moveTo>
                <a:cubicBezTo>
                  <a:pt x="0" y="17"/>
                  <a:pt x="21" y="0"/>
                  <a:pt x="34"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 name="Freeform 13"/>
          <p:cNvSpPr/>
          <p:nvPr/>
        </p:nvSpPr>
        <p:spPr bwMode="auto">
          <a:xfrm>
            <a:off x="8753475" y="2921000"/>
            <a:ext cx="272415" cy="278130"/>
          </a:xfrm>
          <a:custGeom>
            <a:avLst/>
            <a:gdLst>
              <a:gd name="T0" fmla="*/ 270 w 270"/>
              <a:gd name="T1" fmla="*/ 0 h 276"/>
              <a:gd name="T2" fmla="*/ 270 w 270"/>
              <a:gd name="T3" fmla="*/ 52 h 276"/>
              <a:gd name="T4" fmla="*/ 46 w 270"/>
              <a:gd name="T5" fmla="*/ 276 h 276"/>
              <a:gd name="T6" fmla="*/ 0 w 270"/>
              <a:gd name="T7" fmla="*/ 276 h 276"/>
              <a:gd name="T8" fmla="*/ 270 w 270"/>
              <a:gd name="T9" fmla="*/ 0 h 276"/>
            </a:gdLst>
            <a:ahLst/>
            <a:cxnLst>
              <a:cxn ang="0">
                <a:pos x="T0" y="T1"/>
              </a:cxn>
              <a:cxn ang="0">
                <a:pos x="T2" y="T3"/>
              </a:cxn>
              <a:cxn ang="0">
                <a:pos x="T4" y="T5"/>
              </a:cxn>
              <a:cxn ang="0">
                <a:pos x="T6" y="T7"/>
              </a:cxn>
              <a:cxn ang="0">
                <a:pos x="T8" y="T9"/>
              </a:cxn>
            </a:cxnLst>
            <a:rect l="0" t="0" r="r" b="b"/>
            <a:pathLst>
              <a:path w="270" h="276">
                <a:moveTo>
                  <a:pt x="270" y="0"/>
                </a:moveTo>
                <a:cubicBezTo>
                  <a:pt x="270" y="52"/>
                  <a:pt x="270" y="52"/>
                  <a:pt x="270" y="52"/>
                </a:cubicBezTo>
                <a:cubicBezTo>
                  <a:pt x="270" y="175"/>
                  <a:pt x="169" y="276"/>
                  <a:pt x="46" y="276"/>
                </a:cubicBezTo>
                <a:cubicBezTo>
                  <a:pt x="0" y="276"/>
                  <a:pt x="0" y="276"/>
                  <a:pt x="0" y="276"/>
                </a:cubicBezTo>
                <a:lnTo>
                  <a:pt x="270" y="0"/>
                </a:lnTo>
                <a:close/>
              </a:path>
            </a:pathLst>
          </a:custGeom>
          <a:solidFill>
            <a:srgbClr val="D4E8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 name="Freeform 14"/>
          <p:cNvSpPr/>
          <p:nvPr/>
        </p:nvSpPr>
        <p:spPr bwMode="auto">
          <a:xfrm>
            <a:off x="8750300" y="2921000"/>
            <a:ext cx="272415" cy="278130"/>
          </a:xfrm>
          <a:custGeom>
            <a:avLst/>
            <a:gdLst>
              <a:gd name="T0" fmla="*/ 0 w 270"/>
              <a:gd name="T1" fmla="*/ 276 h 276"/>
              <a:gd name="T2" fmla="*/ 0 w 270"/>
              <a:gd name="T3" fmla="*/ 224 h 276"/>
              <a:gd name="T4" fmla="*/ 224 w 270"/>
              <a:gd name="T5" fmla="*/ 0 h 276"/>
              <a:gd name="T6" fmla="*/ 270 w 270"/>
              <a:gd name="T7" fmla="*/ 0 h 276"/>
              <a:gd name="T8" fmla="*/ 0 w 270"/>
              <a:gd name="T9" fmla="*/ 276 h 276"/>
            </a:gdLst>
            <a:ahLst/>
            <a:cxnLst>
              <a:cxn ang="0">
                <a:pos x="T0" y="T1"/>
              </a:cxn>
              <a:cxn ang="0">
                <a:pos x="T2" y="T3"/>
              </a:cxn>
              <a:cxn ang="0">
                <a:pos x="T4" y="T5"/>
              </a:cxn>
              <a:cxn ang="0">
                <a:pos x="T6" y="T7"/>
              </a:cxn>
              <a:cxn ang="0">
                <a:pos x="T8" y="T9"/>
              </a:cxn>
            </a:cxnLst>
            <a:rect l="0" t="0" r="r" b="b"/>
            <a:pathLst>
              <a:path w="270" h="276">
                <a:moveTo>
                  <a:pt x="0" y="276"/>
                </a:moveTo>
                <a:cubicBezTo>
                  <a:pt x="0" y="224"/>
                  <a:pt x="0" y="224"/>
                  <a:pt x="0" y="224"/>
                </a:cubicBezTo>
                <a:cubicBezTo>
                  <a:pt x="0" y="101"/>
                  <a:pt x="101" y="0"/>
                  <a:pt x="224" y="0"/>
                </a:cubicBezTo>
                <a:cubicBezTo>
                  <a:pt x="270" y="0"/>
                  <a:pt x="270" y="0"/>
                  <a:pt x="270" y="0"/>
                </a:cubicBezTo>
                <a:lnTo>
                  <a:pt x="0" y="276"/>
                </a:lnTo>
                <a:close/>
              </a:path>
            </a:pathLst>
          </a:custGeom>
          <a:solidFill>
            <a:srgbClr val="9DCB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5" name="AutoShape 3"/>
          <p:cNvSpPr>
            <a:spLocks noChangeAspect="1" noChangeArrowheads="1" noTextEdit="1"/>
          </p:cNvSpPr>
          <p:nvPr/>
        </p:nvSpPr>
        <p:spPr bwMode="auto">
          <a:xfrm>
            <a:off x="9191625" y="1001395"/>
            <a:ext cx="2147570" cy="221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6" name="Freeform 5">
            <a:hlinkClick r:id="rId11" action="ppaction://hlinksldjump"/>
          </p:cNvPr>
          <p:cNvSpPr/>
          <p:nvPr/>
        </p:nvSpPr>
        <p:spPr bwMode="auto">
          <a:xfrm>
            <a:off x="9192895" y="1160780"/>
            <a:ext cx="2145030" cy="2058035"/>
          </a:xfrm>
          <a:custGeom>
            <a:avLst/>
            <a:gdLst>
              <a:gd name="T0" fmla="*/ 224 w 2125"/>
              <a:gd name="T1" fmla="*/ 0 h 2037"/>
              <a:gd name="T2" fmla="*/ 1901 w 2125"/>
              <a:gd name="T3" fmla="*/ 0 h 2037"/>
              <a:gd name="T4" fmla="*/ 2125 w 2125"/>
              <a:gd name="T5" fmla="*/ 224 h 2037"/>
              <a:gd name="T6" fmla="*/ 2125 w 2125"/>
              <a:gd name="T7" fmla="*/ 1813 h 2037"/>
              <a:gd name="T8" fmla="*/ 1901 w 2125"/>
              <a:gd name="T9" fmla="*/ 2037 h 2037"/>
              <a:gd name="T10" fmla="*/ 224 w 2125"/>
              <a:gd name="T11" fmla="*/ 2037 h 2037"/>
              <a:gd name="T12" fmla="*/ 0 w 2125"/>
              <a:gd name="T13" fmla="*/ 1813 h 2037"/>
              <a:gd name="T14" fmla="*/ 0 w 2125"/>
              <a:gd name="T15" fmla="*/ 224 h 2037"/>
              <a:gd name="T16" fmla="*/ 224 w 2125"/>
              <a:gd name="T17" fmla="*/ 0 h 2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5" h="2037">
                <a:moveTo>
                  <a:pt x="224" y="0"/>
                </a:moveTo>
                <a:cubicBezTo>
                  <a:pt x="1901" y="0"/>
                  <a:pt x="1901" y="0"/>
                  <a:pt x="1901" y="0"/>
                </a:cubicBezTo>
                <a:cubicBezTo>
                  <a:pt x="2024" y="0"/>
                  <a:pt x="2125" y="101"/>
                  <a:pt x="2125" y="224"/>
                </a:cubicBezTo>
                <a:cubicBezTo>
                  <a:pt x="2125" y="1813"/>
                  <a:pt x="2125" y="1813"/>
                  <a:pt x="2125" y="1813"/>
                </a:cubicBezTo>
                <a:cubicBezTo>
                  <a:pt x="2125" y="1936"/>
                  <a:pt x="2024" y="2037"/>
                  <a:pt x="1901" y="2037"/>
                </a:cubicBezTo>
                <a:cubicBezTo>
                  <a:pt x="224" y="2037"/>
                  <a:pt x="224" y="2037"/>
                  <a:pt x="224" y="2037"/>
                </a:cubicBezTo>
                <a:cubicBezTo>
                  <a:pt x="100" y="2037"/>
                  <a:pt x="0" y="1936"/>
                  <a:pt x="0" y="1813"/>
                </a:cubicBezTo>
                <a:cubicBezTo>
                  <a:pt x="0" y="224"/>
                  <a:pt x="0" y="224"/>
                  <a:pt x="0" y="224"/>
                </a:cubicBezTo>
                <a:cubicBezTo>
                  <a:pt x="0" y="101"/>
                  <a:pt x="100" y="0"/>
                  <a:pt x="224" y="0"/>
                </a:cubicBezTo>
                <a:close/>
              </a:path>
            </a:pathLst>
          </a:custGeom>
          <a:solidFill>
            <a:srgbClr val="D4E8E4">
              <a:alpha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7" name="Freeform 6"/>
          <p:cNvSpPr/>
          <p:nvPr/>
        </p:nvSpPr>
        <p:spPr bwMode="auto">
          <a:xfrm>
            <a:off x="9192895" y="1160780"/>
            <a:ext cx="2145030" cy="365760"/>
          </a:xfrm>
          <a:custGeom>
            <a:avLst/>
            <a:gdLst>
              <a:gd name="T0" fmla="*/ 224 w 2125"/>
              <a:gd name="T1" fmla="*/ 0 h 362"/>
              <a:gd name="T2" fmla="*/ 1901 w 2125"/>
              <a:gd name="T3" fmla="*/ 0 h 362"/>
              <a:gd name="T4" fmla="*/ 2125 w 2125"/>
              <a:gd name="T5" fmla="*/ 224 h 362"/>
              <a:gd name="T6" fmla="*/ 2125 w 2125"/>
              <a:gd name="T7" fmla="*/ 362 h 362"/>
              <a:gd name="T8" fmla="*/ 0 w 2125"/>
              <a:gd name="T9" fmla="*/ 362 h 362"/>
              <a:gd name="T10" fmla="*/ 0 w 2125"/>
              <a:gd name="T11" fmla="*/ 224 h 362"/>
              <a:gd name="T12" fmla="*/ 224 w 2125"/>
              <a:gd name="T13" fmla="*/ 0 h 362"/>
            </a:gdLst>
            <a:ahLst/>
            <a:cxnLst>
              <a:cxn ang="0">
                <a:pos x="T0" y="T1"/>
              </a:cxn>
              <a:cxn ang="0">
                <a:pos x="T2" y="T3"/>
              </a:cxn>
              <a:cxn ang="0">
                <a:pos x="T4" y="T5"/>
              </a:cxn>
              <a:cxn ang="0">
                <a:pos x="T6" y="T7"/>
              </a:cxn>
              <a:cxn ang="0">
                <a:pos x="T8" y="T9"/>
              </a:cxn>
              <a:cxn ang="0">
                <a:pos x="T10" y="T11"/>
              </a:cxn>
              <a:cxn ang="0">
                <a:pos x="T12" y="T13"/>
              </a:cxn>
            </a:cxnLst>
            <a:rect l="0" t="0" r="r" b="b"/>
            <a:pathLst>
              <a:path w="2125" h="362">
                <a:moveTo>
                  <a:pt x="224" y="0"/>
                </a:moveTo>
                <a:cubicBezTo>
                  <a:pt x="1901" y="0"/>
                  <a:pt x="1901" y="0"/>
                  <a:pt x="1901" y="0"/>
                </a:cubicBezTo>
                <a:cubicBezTo>
                  <a:pt x="2024" y="0"/>
                  <a:pt x="2125" y="101"/>
                  <a:pt x="2125" y="224"/>
                </a:cubicBezTo>
                <a:cubicBezTo>
                  <a:pt x="2125" y="362"/>
                  <a:pt x="2125" y="362"/>
                  <a:pt x="2125" y="362"/>
                </a:cubicBezTo>
                <a:cubicBezTo>
                  <a:pt x="0" y="362"/>
                  <a:pt x="0" y="362"/>
                  <a:pt x="0" y="362"/>
                </a:cubicBezTo>
                <a:cubicBezTo>
                  <a:pt x="0" y="224"/>
                  <a:pt x="0" y="224"/>
                  <a:pt x="0" y="224"/>
                </a:cubicBezTo>
                <a:cubicBezTo>
                  <a:pt x="0" y="101"/>
                  <a:pt x="100" y="0"/>
                  <a:pt x="224" y="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8" name="Oval 7"/>
          <p:cNvSpPr>
            <a:spLocks noChangeArrowheads="1"/>
          </p:cNvSpPr>
          <p:nvPr/>
        </p:nvSpPr>
        <p:spPr bwMode="auto">
          <a:xfrm>
            <a:off x="9729470" y="1293495"/>
            <a:ext cx="18605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9" name="Oval 8"/>
          <p:cNvSpPr>
            <a:spLocks noChangeArrowheads="1"/>
          </p:cNvSpPr>
          <p:nvPr/>
        </p:nvSpPr>
        <p:spPr bwMode="auto">
          <a:xfrm>
            <a:off x="10614660" y="1293495"/>
            <a:ext cx="18478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0" name="Freeform 9"/>
          <p:cNvSpPr/>
          <p:nvPr/>
        </p:nvSpPr>
        <p:spPr bwMode="auto">
          <a:xfrm>
            <a:off x="9767570" y="1000125"/>
            <a:ext cx="109220" cy="386080"/>
          </a:xfrm>
          <a:custGeom>
            <a:avLst/>
            <a:gdLst>
              <a:gd name="T0" fmla="*/ 54 w 108"/>
              <a:gd name="T1" fmla="*/ 0 h 382"/>
              <a:gd name="T2" fmla="*/ 54 w 108"/>
              <a:gd name="T3" fmla="*/ 0 h 382"/>
              <a:gd name="T4" fmla="*/ 108 w 108"/>
              <a:gd name="T5" fmla="*/ 54 h 382"/>
              <a:gd name="T6" fmla="*/ 108 w 108"/>
              <a:gd name="T7" fmla="*/ 328 h 382"/>
              <a:gd name="T8" fmla="*/ 54 w 108"/>
              <a:gd name="T9" fmla="*/ 382 h 382"/>
              <a:gd name="T10" fmla="*/ 54 w 108"/>
              <a:gd name="T11" fmla="*/ 382 h 382"/>
              <a:gd name="T12" fmla="*/ 0 w 108"/>
              <a:gd name="T13" fmla="*/ 328 h 382"/>
              <a:gd name="T14" fmla="*/ 0 w 108"/>
              <a:gd name="T15" fmla="*/ 54 h 382"/>
              <a:gd name="T16" fmla="*/ 54 w 108"/>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382">
                <a:moveTo>
                  <a:pt x="54" y="0"/>
                </a:moveTo>
                <a:cubicBezTo>
                  <a:pt x="54" y="0"/>
                  <a:pt x="54" y="0"/>
                  <a:pt x="54" y="0"/>
                </a:cubicBezTo>
                <a:cubicBezTo>
                  <a:pt x="84" y="0"/>
                  <a:pt x="108" y="25"/>
                  <a:pt x="108" y="54"/>
                </a:cubicBezTo>
                <a:cubicBezTo>
                  <a:pt x="108" y="328"/>
                  <a:pt x="108" y="328"/>
                  <a:pt x="108" y="328"/>
                </a:cubicBezTo>
                <a:cubicBezTo>
                  <a:pt x="108" y="358"/>
                  <a:pt x="84" y="382"/>
                  <a:pt x="54" y="382"/>
                </a:cubicBezTo>
                <a:cubicBezTo>
                  <a:pt x="54" y="382"/>
                  <a:pt x="54" y="382"/>
                  <a:pt x="54" y="382"/>
                </a:cubicBezTo>
                <a:cubicBezTo>
                  <a:pt x="25" y="382"/>
                  <a:pt x="0" y="358"/>
                  <a:pt x="0" y="328"/>
                </a:cubicBezTo>
                <a:cubicBezTo>
                  <a:pt x="0" y="54"/>
                  <a:pt x="0" y="54"/>
                  <a:pt x="0" y="54"/>
                </a:cubicBezTo>
                <a:cubicBezTo>
                  <a:pt x="0" y="25"/>
                  <a:pt x="25" y="0"/>
                  <a:pt x="54"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1" name="Freeform 10"/>
          <p:cNvSpPr/>
          <p:nvPr/>
        </p:nvSpPr>
        <p:spPr bwMode="auto">
          <a:xfrm>
            <a:off x="10654030" y="1000125"/>
            <a:ext cx="107950" cy="386080"/>
          </a:xfrm>
          <a:custGeom>
            <a:avLst/>
            <a:gdLst>
              <a:gd name="T0" fmla="*/ 53 w 107"/>
              <a:gd name="T1" fmla="*/ 0 h 382"/>
              <a:gd name="T2" fmla="*/ 53 w 107"/>
              <a:gd name="T3" fmla="*/ 0 h 382"/>
              <a:gd name="T4" fmla="*/ 107 w 107"/>
              <a:gd name="T5" fmla="*/ 54 h 382"/>
              <a:gd name="T6" fmla="*/ 107 w 107"/>
              <a:gd name="T7" fmla="*/ 328 h 382"/>
              <a:gd name="T8" fmla="*/ 53 w 107"/>
              <a:gd name="T9" fmla="*/ 382 h 382"/>
              <a:gd name="T10" fmla="*/ 53 w 107"/>
              <a:gd name="T11" fmla="*/ 382 h 382"/>
              <a:gd name="T12" fmla="*/ 0 w 107"/>
              <a:gd name="T13" fmla="*/ 328 h 382"/>
              <a:gd name="T14" fmla="*/ 0 w 107"/>
              <a:gd name="T15" fmla="*/ 54 h 382"/>
              <a:gd name="T16" fmla="*/ 53 w 107"/>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382">
                <a:moveTo>
                  <a:pt x="53" y="0"/>
                </a:moveTo>
                <a:cubicBezTo>
                  <a:pt x="53" y="0"/>
                  <a:pt x="53" y="0"/>
                  <a:pt x="53" y="0"/>
                </a:cubicBezTo>
                <a:cubicBezTo>
                  <a:pt x="83" y="0"/>
                  <a:pt x="107" y="25"/>
                  <a:pt x="107" y="54"/>
                </a:cubicBezTo>
                <a:cubicBezTo>
                  <a:pt x="107" y="328"/>
                  <a:pt x="107" y="328"/>
                  <a:pt x="107" y="328"/>
                </a:cubicBezTo>
                <a:cubicBezTo>
                  <a:pt x="107" y="358"/>
                  <a:pt x="83" y="382"/>
                  <a:pt x="53" y="382"/>
                </a:cubicBezTo>
                <a:cubicBezTo>
                  <a:pt x="53" y="382"/>
                  <a:pt x="53" y="382"/>
                  <a:pt x="53" y="382"/>
                </a:cubicBezTo>
                <a:cubicBezTo>
                  <a:pt x="24" y="382"/>
                  <a:pt x="0" y="358"/>
                  <a:pt x="0" y="328"/>
                </a:cubicBezTo>
                <a:cubicBezTo>
                  <a:pt x="0" y="54"/>
                  <a:pt x="0" y="54"/>
                  <a:pt x="0" y="54"/>
                </a:cubicBezTo>
                <a:cubicBezTo>
                  <a:pt x="0" y="25"/>
                  <a:pt x="24" y="0"/>
                  <a:pt x="53"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2" name="Freeform 11"/>
          <p:cNvSpPr/>
          <p:nvPr/>
        </p:nvSpPr>
        <p:spPr bwMode="auto">
          <a:xfrm>
            <a:off x="9785985" y="1017270"/>
            <a:ext cx="35560" cy="36830"/>
          </a:xfrm>
          <a:custGeom>
            <a:avLst/>
            <a:gdLst>
              <a:gd name="T0" fmla="*/ 1 w 35"/>
              <a:gd name="T1" fmla="*/ 36 h 36"/>
              <a:gd name="T2" fmla="*/ 35 w 35"/>
              <a:gd name="T3" fmla="*/ 0 h 36"/>
            </a:gdLst>
            <a:ahLst/>
            <a:cxnLst>
              <a:cxn ang="0">
                <a:pos x="T0" y="T1"/>
              </a:cxn>
              <a:cxn ang="0">
                <a:pos x="T2" y="T3"/>
              </a:cxn>
            </a:cxnLst>
            <a:rect l="0" t="0" r="r" b="b"/>
            <a:pathLst>
              <a:path w="35" h="36">
                <a:moveTo>
                  <a:pt x="1" y="36"/>
                </a:moveTo>
                <a:cubicBezTo>
                  <a:pt x="0" y="17"/>
                  <a:pt x="21" y="0"/>
                  <a:pt x="35"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3" name="Freeform 12"/>
          <p:cNvSpPr/>
          <p:nvPr/>
        </p:nvSpPr>
        <p:spPr bwMode="auto">
          <a:xfrm>
            <a:off x="10671175" y="1017270"/>
            <a:ext cx="33655" cy="36830"/>
          </a:xfrm>
          <a:custGeom>
            <a:avLst/>
            <a:gdLst>
              <a:gd name="T0" fmla="*/ 0 w 34"/>
              <a:gd name="T1" fmla="*/ 36 h 36"/>
              <a:gd name="T2" fmla="*/ 34 w 34"/>
              <a:gd name="T3" fmla="*/ 0 h 36"/>
            </a:gdLst>
            <a:ahLst/>
            <a:cxnLst>
              <a:cxn ang="0">
                <a:pos x="T0" y="T1"/>
              </a:cxn>
              <a:cxn ang="0">
                <a:pos x="T2" y="T3"/>
              </a:cxn>
            </a:cxnLst>
            <a:rect l="0" t="0" r="r" b="b"/>
            <a:pathLst>
              <a:path w="34" h="36">
                <a:moveTo>
                  <a:pt x="0" y="36"/>
                </a:moveTo>
                <a:cubicBezTo>
                  <a:pt x="0" y="17"/>
                  <a:pt x="21" y="0"/>
                  <a:pt x="34"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4" name="Freeform 13"/>
          <p:cNvSpPr/>
          <p:nvPr/>
        </p:nvSpPr>
        <p:spPr bwMode="auto">
          <a:xfrm>
            <a:off x="11065510" y="2940685"/>
            <a:ext cx="272415" cy="278130"/>
          </a:xfrm>
          <a:custGeom>
            <a:avLst/>
            <a:gdLst>
              <a:gd name="T0" fmla="*/ 270 w 270"/>
              <a:gd name="T1" fmla="*/ 0 h 276"/>
              <a:gd name="T2" fmla="*/ 270 w 270"/>
              <a:gd name="T3" fmla="*/ 52 h 276"/>
              <a:gd name="T4" fmla="*/ 46 w 270"/>
              <a:gd name="T5" fmla="*/ 276 h 276"/>
              <a:gd name="T6" fmla="*/ 0 w 270"/>
              <a:gd name="T7" fmla="*/ 276 h 276"/>
              <a:gd name="T8" fmla="*/ 270 w 270"/>
              <a:gd name="T9" fmla="*/ 0 h 276"/>
            </a:gdLst>
            <a:ahLst/>
            <a:cxnLst>
              <a:cxn ang="0">
                <a:pos x="T0" y="T1"/>
              </a:cxn>
              <a:cxn ang="0">
                <a:pos x="T2" y="T3"/>
              </a:cxn>
              <a:cxn ang="0">
                <a:pos x="T4" y="T5"/>
              </a:cxn>
              <a:cxn ang="0">
                <a:pos x="T6" y="T7"/>
              </a:cxn>
              <a:cxn ang="0">
                <a:pos x="T8" y="T9"/>
              </a:cxn>
            </a:cxnLst>
            <a:rect l="0" t="0" r="r" b="b"/>
            <a:pathLst>
              <a:path w="270" h="276">
                <a:moveTo>
                  <a:pt x="270" y="0"/>
                </a:moveTo>
                <a:cubicBezTo>
                  <a:pt x="270" y="52"/>
                  <a:pt x="270" y="52"/>
                  <a:pt x="270" y="52"/>
                </a:cubicBezTo>
                <a:cubicBezTo>
                  <a:pt x="270" y="175"/>
                  <a:pt x="169" y="276"/>
                  <a:pt x="46" y="276"/>
                </a:cubicBezTo>
                <a:cubicBezTo>
                  <a:pt x="0" y="276"/>
                  <a:pt x="0" y="276"/>
                  <a:pt x="0" y="276"/>
                </a:cubicBezTo>
                <a:lnTo>
                  <a:pt x="270" y="0"/>
                </a:lnTo>
                <a:close/>
              </a:path>
            </a:pathLst>
          </a:custGeom>
          <a:solidFill>
            <a:srgbClr val="D4E8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5" name="Freeform 14"/>
          <p:cNvSpPr/>
          <p:nvPr/>
        </p:nvSpPr>
        <p:spPr bwMode="auto">
          <a:xfrm>
            <a:off x="11065510" y="2940685"/>
            <a:ext cx="272415" cy="278130"/>
          </a:xfrm>
          <a:custGeom>
            <a:avLst/>
            <a:gdLst>
              <a:gd name="T0" fmla="*/ 0 w 270"/>
              <a:gd name="T1" fmla="*/ 276 h 276"/>
              <a:gd name="T2" fmla="*/ 0 w 270"/>
              <a:gd name="T3" fmla="*/ 224 h 276"/>
              <a:gd name="T4" fmla="*/ 224 w 270"/>
              <a:gd name="T5" fmla="*/ 0 h 276"/>
              <a:gd name="T6" fmla="*/ 270 w 270"/>
              <a:gd name="T7" fmla="*/ 0 h 276"/>
              <a:gd name="T8" fmla="*/ 0 w 270"/>
              <a:gd name="T9" fmla="*/ 276 h 276"/>
            </a:gdLst>
            <a:ahLst/>
            <a:cxnLst>
              <a:cxn ang="0">
                <a:pos x="T0" y="T1"/>
              </a:cxn>
              <a:cxn ang="0">
                <a:pos x="T2" y="T3"/>
              </a:cxn>
              <a:cxn ang="0">
                <a:pos x="T4" y="T5"/>
              </a:cxn>
              <a:cxn ang="0">
                <a:pos x="T6" y="T7"/>
              </a:cxn>
              <a:cxn ang="0">
                <a:pos x="T8" y="T9"/>
              </a:cxn>
            </a:cxnLst>
            <a:rect l="0" t="0" r="r" b="b"/>
            <a:pathLst>
              <a:path w="270" h="276">
                <a:moveTo>
                  <a:pt x="0" y="276"/>
                </a:moveTo>
                <a:cubicBezTo>
                  <a:pt x="0" y="224"/>
                  <a:pt x="0" y="224"/>
                  <a:pt x="0" y="224"/>
                </a:cubicBezTo>
                <a:cubicBezTo>
                  <a:pt x="0" y="101"/>
                  <a:pt x="101" y="0"/>
                  <a:pt x="224" y="0"/>
                </a:cubicBezTo>
                <a:cubicBezTo>
                  <a:pt x="270" y="0"/>
                  <a:pt x="270" y="0"/>
                  <a:pt x="270" y="0"/>
                </a:cubicBezTo>
                <a:lnTo>
                  <a:pt x="0" y="276"/>
                </a:lnTo>
                <a:close/>
              </a:path>
            </a:pathLst>
          </a:custGeom>
          <a:solidFill>
            <a:srgbClr val="9DCB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3" name="AutoShape 3"/>
          <p:cNvSpPr>
            <a:spLocks noChangeAspect="1" noChangeArrowheads="1" noTextEdit="1"/>
          </p:cNvSpPr>
          <p:nvPr/>
        </p:nvSpPr>
        <p:spPr bwMode="auto">
          <a:xfrm>
            <a:off x="5424170" y="3514725"/>
            <a:ext cx="2147570" cy="221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4" name="Freeform 5">
            <a:hlinkClick r:id="rId12" action="ppaction://hlinksldjump"/>
          </p:cNvPr>
          <p:cNvSpPr/>
          <p:nvPr/>
        </p:nvSpPr>
        <p:spPr bwMode="auto">
          <a:xfrm>
            <a:off x="5425440" y="3674110"/>
            <a:ext cx="2145030" cy="2058035"/>
          </a:xfrm>
          <a:custGeom>
            <a:avLst/>
            <a:gdLst>
              <a:gd name="T0" fmla="*/ 224 w 2125"/>
              <a:gd name="T1" fmla="*/ 0 h 2037"/>
              <a:gd name="T2" fmla="*/ 1901 w 2125"/>
              <a:gd name="T3" fmla="*/ 0 h 2037"/>
              <a:gd name="T4" fmla="*/ 2125 w 2125"/>
              <a:gd name="T5" fmla="*/ 224 h 2037"/>
              <a:gd name="T6" fmla="*/ 2125 w 2125"/>
              <a:gd name="T7" fmla="*/ 1813 h 2037"/>
              <a:gd name="T8" fmla="*/ 1901 w 2125"/>
              <a:gd name="T9" fmla="*/ 2037 h 2037"/>
              <a:gd name="T10" fmla="*/ 224 w 2125"/>
              <a:gd name="T11" fmla="*/ 2037 h 2037"/>
              <a:gd name="T12" fmla="*/ 0 w 2125"/>
              <a:gd name="T13" fmla="*/ 1813 h 2037"/>
              <a:gd name="T14" fmla="*/ 0 w 2125"/>
              <a:gd name="T15" fmla="*/ 224 h 2037"/>
              <a:gd name="T16" fmla="*/ 224 w 2125"/>
              <a:gd name="T17" fmla="*/ 0 h 2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5" h="2037">
                <a:moveTo>
                  <a:pt x="224" y="0"/>
                </a:moveTo>
                <a:cubicBezTo>
                  <a:pt x="1901" y="0"/>
                  <a:pt x="1901" y="0"/>
                  <a:pt x="1901" y="0"/>
                </a:cubicBezTo>
                <a:cubicBezTo>
                  <a:pt x="2024" y="0"/>
                  <a:pt x="2125" y="101"/>
                  <a:pt x="2125" y="224"/>
                </a:cubicBezTo>
                <a:cubicBezTo>
                  <a:pt x="2125" y="1813"/>
                  <a:pt x="2125" y="1813"/>
                  <a:pt x="2125" y="1813"/>
                </a:cubicBezTo>
                <a:cubicBezTo>
                  <a:pt x="2125" y="1936"/>
                  <a:pt x="2024" y="2037"/>
                  <a:pt x="1901" y="2037"/>
                </a:cubicBezTo>
                <a:cubicBezTo>
                  <a:pt x="224" y="2037"/>
                  <a:pt x="224" y="2037"/>
                  <a:pt x="224" y="2037"/>
                </a:cubicBezTo>
                <a:cubicBezTo>
                  <a:pt x="100" y="2037"/>
                  <a:pt x="0" y="1936"/>
                  <a:pt x="0" y="1813"/>
                </a:cubicBezTo>
                <a:cubicBezTo>
                  <a:pt x="0" y="224"/>
                  <a:pt x="0" y="224"/>
                  <a:pt x="0" y="224"/>
                </a:cubicBezTo>
                <a:cubicBezTo>
                  <a:pt x="0" y="101"/>
                  <a:pt x="100" y="0"/>
                  <a:pt x="224" y="0"/>
                </a:cubicBezTo>
                <a:close/>
              </a:path>
            </a:pathLst>
          </a:custGeom>
          <a:solidFill>
            <a:srgbClr val="D4E8E4">
              <a:alpha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5" name="Freeform 6"/>
          <p:cNvSpPr/>
          <p:nvPr/>
        </p:nvSpPr>
        <p:spPr bwMode="auto">
          <a:xfrm>
            <a:off x="5425440" y="3674110"/>
            <a:ext cx="2145030" cy="365760"/>
          </a:xfrm>
          <a:custGeom>
            <a:avLst/>
            <a:gdLst>
              <a:gd name="T0" fmla="*/ 224 w 2125"/>
              <a:gd name="T1" fmla="*/ 0 h 362"/>
              <a:gd name="T2" fmla="*/ 1901 w 2125"/>
              <a:gd name="T3" fmla="*/ 0 h 362"/>
              <a:gd name="T4" fmla="*/ 2125 w 2125"/>
              <a:gd name="T5" fmla="*/ 224 h 362"/>
              <a:gd name="T6" fmla="*/ 2125 w 2125"/>
              <a:gd name="T7" fmla="*/ 362 h 362"/>
              <a:gd name="T8" fmla="*/ 0 w 2125"/>
              <a:gd name="T9" fmla="*/ 362 h 362"/>
              <a:gd name="T10" fmla="*/ 0 w 2125"/>
              <a:gd name="T11" fmla="*/ 224 h 362"/>
              <a:gd name="T12" fmla="*/ 224 w 2125"/>
              <a:gd name="T13" fmla="*/ 0 h 362"/>
            </a:gdLst>
            <a:ahLst/>
            <a:cxnLst>
              <a:cxn ang="0">
                <a:pos x="T0" y="T1"/>
              </a:cxn>
              <a:cxn ang="0">
                <a:pos x="T2" y="T3"/>
              </a:cxn>
              <a:cxn ang="0">
                <a:pos x="T4" y="T5"/>
              </a:cxn>
              <a:cxn ang="0">
                <a:pos x="T6" y="T7"/>
              </a:cxn>
              <a:cxn ang="0">
                <a:pos x="T8" y="T9"/>
              </a:cxn>
              <a:cxn ang="0">
                <a:pos x="T10" y="T11"/>
              </a:cxn>
              <a:cxn ang="0">
                <a:pos x="T12" y="T13"/>
              </a:cxn>
            </a:cxnLst>
            <a:rect l="0" t="0" r="r" b="b"/>
            <a:pathLst>
              <a:path w="2125" h="362">
                <a:moveTo>
                  <a:pt x="224" y="0"/>
                </a:moveTo>
                <a:cubicBezTo>
                  <a:pt x="1901" y="0"/>
                  <a:pt x="1901" y="0"/>
                  <a:pt x="1901" y="0"/>
                </a:cubicBezTo>
                <a:cubicBezTo>
                  <a:pt x="2024" y="0"/>
                  <a:pt x="2125" y="101"/>
                  <a:pt x="2125" y="224"/>
                </a:cubicBezTo>
                <a:cubicBezTo>
                  <a:pt x="2125" y="362"/>
                  <a:pt x="2125" y="362"/>
                  <a:pt x="2125" y="362"/>
                </a:cubicBezTo>
                <a:cubicBezTo>
                  <a:pt x="0" y="362"/>
                  <a:pt x="0" y="362"/>
                  <a:pt x="0" y="362"/>
                </a:cubicBezTo>
                <a:cubicBezTo>
                  <a:pt x="0" y="224"/>
                  <a:pt x="0" y="224"/>
                  <a:pt x="0" y="224"/>
                </a:cubicBezTo>
                <a:cubicBezTo>
                  <a:pt x="0" y="101"/>
                  <a:pt x="100" y="0"/>
                  <a:pt x="224" y="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6" name="Oval 7"/>
          <p:cNvSpPr>
            <a:spLocks noChangeArrowheads="1"/>
          </p:cNvSpPr>
          <p:nvPr/>
        </p:nvSpPr>
        <p:spPr bwMode="auto">
          <a:xfrm>
            <a:off x="5962015" y="3806825"/>
            <a:ext cx="18605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7" name="Oval 8"/>
          <p:cNvSpPr>
            <a:spLocks noChangeArrowheads="1"/>
          </p:cNvSpPr>
          <p:nvPr/>
        </p:nvSpPr>
        <p:spPr bwMode="auto">
          <a:xfrm>
            <a:off x="6847205" y="3806825"/>
            <a:ext cx="18478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8" name="Freeform 9"/>
          <p:cNvSpPr/>
          <p:nvPr/>
        </p:nvSpPr>
        <p:spPr bwMode="auto">
          <a:xfrm>
            <a:off x="6000115" y="3513455"/>
            <a:ext cx="109220" cy="386080"/>
          </a:xfrm>
          <a:custGeom>
            <a:avLst/>
            <a:gdLst>
              <a:gd name="T0" fmla="*/ 54 w 108"/>
              <a:gd name="T1" fmla="*/ 0 h 382"/>
              <a:gd name="T2" fmla="*/ 54 w 108"/>
              <a:gd name="T3" fmla="*/ 0 h 382"/>
              <a:gd name="T4" fmla="*/ 108 w 108"/>
              <a:gd name="T5" fmla="*/ 54 h 382"/>
              <a:gd name="T6" fmla="*/ 108 w 108"/>
              <a:gd name="T7" fmla="*/ 328 h 382"/>
              <a:gd name="T8" fmla="*/ 54 w 108"/>
              <a:gd name="T9" fmla="*/ 382 h 382"/>
              <a:gd name="T10" fmla="*/ 54 w 108"/>
              <a:gd name="T11" fmla="*/ 382 h 382"/>
              <a:gd name="T12" fmla="*/ 0 w 108"/>
              <a:gd name="T13" fmla="*/ 328 h 382"/>
              <a:gd name="T14" fmla="*/ 0 w 108"/>
              <a:gd name="T15" fmla="*/ 54 h 382"/>
              <a:gd name="T16" fmla="*/ 54 w 108"/>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382">
                <a:moveTo>
                  <a:pt x="54" y="0"/>
                </a:moveTo>
                <a:cubicBezTo>
                  <a:pt x="54" y="0"/>
                  <a:pt x="54" y="0"/>
                  <a:pt x="54" y="0"/>
                </a:cubicBezTo>
                <a:cubicBezTo>
                  <a:pt x="84" y="0"/>
                  <a:pt x="108" y="25"/>
                  <a:pt x="108" y="54"/>
                </a:cubicBezTo>
                <a:cubicBezTo>
                  <a:pt x="108" y="328"/>
                  <a:pt x="108" y="328"/>
                  <a:pt x="108" y="328"/>
                </a:cubicBezTo>
                <a:cubicBezTo>
                  <a:pt x="108" y="358"/>
                  <a:pt x="84" y="382"/>
                  <a:pt x="54" y="382"/>
                </a:cubicBezTo>
                <a:cubicBezTo>
                  <a:pt x="54" y="382"/>
                  <a:pt x="54" y="382"/>
                  <a:pt x="54" y="382"/>
                </a:cubicBezTo>
                <a:cubicBezTo>
                  <a:pt x="25" y="382"/>
                  <a:pt x="0" y="358"/>
                  <a:pt x="0" y="328"/>
                </a:cubicBezTo>
                <a:cubicBezTo>
                  <a:pt x="0" y="54"/>
                  <a:pt x="0" y="54"/>
                  <a:pt x="0" y="54"/>
                </a:cubicBezTo>
                <a:cubicBezTo>
                  <a:pt x="0" y="25"/>
                  <a:pt x="25" y="0"/>
                  <a:pt x="54"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9" name="Freeform 10"/>
          <p:cNvSpPr/>
          <p:nvPr/>
        </p:nvSpPr>
        <p:spPr bwMode="auto">
          <a:xfrm>
            <a:off x="6886575" y="3513455"/>
            <a:ext cx="107950" cy="386080"/>
          </a:xfrm>
          <a:custGeom>
            <a:avLst/>
            <a:gdLst>
              <a:gd name="T0" fmla="*/ 53 w 107"/>
              <a:gd name="T1" fmla="*/ 0 h 382"/>
              <a:gd name="T2" fmla="*/ 53 w 107"/>
              <a:gd name="T3" fmla="*/ 0 h 382"/>
              <a:gd name="T4" fmla="*/ 107 w 107"/>
              <a:gd name="T5" fmla="*/ 54 h 382"/>
              <a:gd name="T6" fmla="*/ 107 w 107"/>
              <a:gd name="T7" fmla="*/ 328 h 382"/>
              <a:gd name="T8" fmla="*/ 53 w 107"/>
              <a:gd name="T9" fmla="*/ 382 h 382"/>
              <a:gd name="T10" fmla="*/ 53 w 107"/>
              <a:gd name="T11" fmla="*/ 382 h 382"/>
              <a:gd name="T12" fmla="*/ 0 w 107"/>
              <a:gd name="T13" fmla="*/ 328 h 382"/>
              <a:gd name="T14" fmla="*/ 0 w 107"/>
              <a:gd name="T15" fmla="*/ 54 h 382"/>
              <a:gd name="T16" fmla="*/ 53 w 107"/>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382">
                <a:moveTo>
                  <a:pt x="53" y="0"/>
                </a:moveTo>
                <a:cubicBezTo>
                  <a:pt x="53" y="0"/>
                  <a:pt x="53" y="0"/>
                  <a:pt x="53" y="0"/>
                </a:cubicBezTo>
                <a:cubicBezTo>
                  <a:pt x="83" y="0"/>
                  <a:pt x="107" y="25"/>
                  <a:pt x="107" y="54"/>
                </a:cubicBezTo>
                <a:cubicBezTo>
                  <a:pt x="107" y="328"/>
                  <a:pt x="107" y="328"/>
                  <a:pt x="107" y="328"/>
                </a:cubicBezTo>
                <a:cubicBezTo>
                  <a:pt x="107" y="358"/>
                  <a:pt x="83" y="382"/>
                  <a:pt x="53" y="382"/>
                </a:cubicBezTo>
                <a:cubicBezTo>
                  <a:pt x="53" y="382"/>
                  <a:pt x="53" y="382"/>
                  <a:pt x="53" y="382"/>
                </a:cubicBezTo>
                <a:cubicBezTo>
                  <a:pt x="24" y="382"/>
                  <a:pt x="0" y="358"/>
                  <a:pt x="0" y="328"/>
                </a:cubicBezTo>
                <a:cubicBezTo>
                  <a:pt x="0" y="54"/>
                  <a:pt x="0" y="54"/>
                  <a:pt x="0" y="54"/>
                </a:cubicBezTo>
                <a:cubicBezTo>
                  <a:pt x="0" y="25"/>
                  <a:pt x="24" y="0"/>
                  <a:pt x="53"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0" name="Freeform 11"/>
          <p:cNvSpPr/>
          <p:nvPr/>
        </p:nvSpPr>
        <p:spPr bwMode="auto">
          <a:xfrm>
            <a:off x="6018530" y="3530600"/>
            <a:ext cx="35560" cy="36830"/>
          </a:xfrm>
          <a:custGeom>
            <a:avLst/>
            <a:gdLst>
              <a:gd name="T0" fmla="*/ 1 w 35"/>
              <a:gd name="T1" fmla="*/ 36 h 36"/>
              <a:gd name="T2" fmla="*/ 35 w 35"/>
              <a:gd name="T3" fmla="*/ 0 h 36"/>
            </a:gdLst>
            <a:ahLst/>
            <a:cxnLst>
              <a:cxn ang="0">
                <a:pos x="T0" y="T1"/>
              </a:cxn>
              <a:cxn ang="0">
                <a:pos x="T2" y="T3"/>
              </a:cxn>
            </a:cxnLst>
            <a:rect l="0" t="0" r="r" b="b"/>
            <a:pathLst>
              <a:path w="35" h="36">
                <a:moveTo>
                  <a:pt x="1" y="36"/>
                </a:moveTo>
                <a:cubicBezTo>
                  <a:pt x="0" y="17"/>
                  <a:pt x="21" y="0"/>
                  <a:pt x="35"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1" name="Freeform 12"/>
          <p:cNvSpPr/>
          <p:nvPr/>
        </p:nvSpPr>
        <p:spPr bwMode="auto">
          <a:xfrm>
            <a:off x="6903720" y="3530600"/>
            <a:ext cx="33655" cy="36830"/>
          </a:xfrm>
          <a:custGeom>
            <a:avLst/>
            <a:gdLst>
              <a:gd name="T0" fmla="*/ 0 w 34"/>
              <a:gd name="T1" fmla="*/ 36 h 36"/>
              <a:gd name="T2" fmla="*/ 34 w 34"/>
              <a:gd name="T3" fmla="*/ 0 h 36"/>
            </a:gdLst>
            <a:ahLst/>
            <a:cxnLst>
              <a:cxn ang="0">
                <a:pos x="T0" y="T1"/>
              </a:cxn>
              <a:cxn ang="0">
                <a:pos x="T2" y="T3"/>
              </a:cxn>
            </a:cxnLst>
            <a:rect l="0" t="0" r="r" b="b"/>
            <a:pathLst>
              <a:path w="34" h="36">
                <a:moveTo>
                  <a:pt x="0" y="36"/>
                </a:moveTo>
                <a:cubicBezTo>
                  <a:pt x="0" y="17"/>
                  <a:pt x="21" y="0"/>
                  <a:pt x="34"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2" name="Freeform 13"/>
          <p:cNvSpPr/>
          <p:nvPr/>
        </p:nvSpPr>
        <p:spPr bwMode="auto">
          <a:xfrm>
            <a:off x="7298055" y="5454015"/>
            <a:ext cx="272415" cy="278130"/>
          </a:xfrm>
          <a:custGeom>
            <a:avLst/>
            <a:gdLst>
              <a:gd name="T0" fmla="*/ 270 w 270"/>
              <a:gd name="T1" fmla="*/ 0 h 276"/>
              <a:gd name="T2" fmla="*/ 270 w 270"/>
              <a:gd name="T3" fmla="*/ 52 h 276"/>
              <a:gd name="T4" fmla="*/ 46 w 270"/>
              <a:gd name="T5" fmla="*/ 276 h 276"/>
              <a:gd name="T6" fmla="*/ 0 w 270"/>
              <a:gd name="T7" fmla="*/ 276 h 276"/>
              <a:gd name="T8" fmla="*/ 270 w 270"/>
              <a:gd name="T9" fmla="*/ 0 h 276"/>
            </a:gdLst>
            <a:ahLst/>
            <a:cxnLst>
              <a:cxn ang="0">
                <a:pos x="T0" y="T1"/>
              </a:cxn>
              <a:cxn ang="0">
                <a:pos x="T2" y="T3"/>
              </a:cxn>
              <a:cxn ang="0">
                <a:pos x="T4" y="T5"/>
              </a:cxn>
              <a:cxn ang="0">
                <a:pos x="T6" y="T7"/>
              </a:cxn>
              <a:cxn ang="0">
                <a:pos x="T8" y="T9"/>
              </a:cxn>
            </a:cxnLst>
            <a:rect l="0" t="0" r="r" b="b"/>
            <a:pathLst>
              <a:path w="270" h="276">
                <a:moveTo>
                  <a:pt x="270" y="0"/>
                </a:moveTo>
                <a:cubicBezTo>
                  <a:pt x="270" y="52"/>
                  <a:pt x="270" y="52"/>
                  <a:pt x="270" y="52"/>
                </a:cubicBezTo>
                <a:cubicBezTo>
                  <a:pt x="270" y="175"/>
                  <a:pt x="169" y="276"/>
                  <a:pt x="46" y="276"/>
                </a:cubicBezTo>
                <a:cubicBezTo>
                  <a:pt x="0" y="276"/>
                  <a:pt x="0" y="276"/>
                  <a:pt x="0" y="276"/>
                </a:cubicBezTo>
                <a:lnTo>
                  <a:pt x="270" y="0"/>
                </a:lnTo>
                <a:close/>
              </a:path>
            </a:pathLst>
          </a:custGeom>
          <a:solidFill>
            <a:srgbClr val="D4E8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3" name="Freeform 14"/>
          <p:cNvSpPr/>
          <p:nvPr/>
        </p:nvSpPr>
        <p:spPr bwMode="auto">
          <a:xfrm>
            <a:off x="7298055" y="5454015"/>
            <a:ext cx="272415" cy="278130"/>
          </a:xfrm>
          <a:custGeom>
            <a:avLst/>
            <a:gdLst>
              <a:gd name="T0" fmla="*/ 0 w 270"/>
              <a:gd name="T1" fmla="*/ 276 h 276"/>
              <a:gd name="T2" fmla="*/ 0 w 270"/>
              <a:gd name="T3" fmla="*/ 224 h 276"/>
              <a:gd name="T4" fmla="*/ 224 w 270"/>
              <a:gd name="T5" fmla="*/ 0 h 276"/>
              <a:gd name="T6" fmla="*/ 270 w 270"/>
              <a:gd name="T7" fmla="*/ 0 h 276"/>
              <a:gd name="T8" fmla="*/ 0 w 270"/>
              <a:gd name="T9" fmla="*/ 276 h 276"/>
            </a:gdLst>
            <a:ahLst/>
            <a:cxnLst>
              <a:cxn ang="0">
                <a:pos x="T0" y="T1"/>
              </a:cxn>
              <a:cxn ang="0">
                <a:pos x="T2" y="T3"/>
              </a:cxn>
              <a:cxn ang="0">
                <a:pos x="T4" y="T5"/>
              </a:cxn>
              <a:cxn ang="0">
                <a:pos x="T6" y="T7"/>
              </a:cxn>
              <a:cxn ang="0">
                <a:pos x="T8" y="T9"/>
              </a:cxn>
            </a:cxnLst>
            <a:rect l="0" t="0" r="r" b="b"/>
            <a:pathLst>
              <a:path w="270" h="276">
                <a:moveTo>
                  <a:pt x="0" y="276"/>
                </a:moveTo>
                <a:cubicBezTo>
                  <a:pt x="0" y="224"/>
                  <a:pt x="0" y="224"/>
                  <a:pt x="0" y="224"/>
                </a:cubicBezTo>
                <a:cubicBezTo>
                  <a:pt x="0" y="101"/>
                  <a:pt x="101" y="0"/>
                  <a:pt x="224" y="0"/>
                </a:cubicBezTo>
                <a:cubicBezTo>
                  <a:pt x="270" y="0"/>
                  <a:pt x="270" y="0"/>
                  <a:pt x="270" y="0"/>
                </a:cubicBezTo>
                <a:lnTo>
                  <a:pt x="0" y="276"/>
                </a:lnTo>
                <a:close/>
              </a:path>
            </a:pathLst>
          </a:custGeom>
          <a:solidFill>
            <a:srgbClr val="9DCB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5" name="AutoShape 3"/>
          <p:cNvSpPr>
            <a:spLocks noChangeAspect="1" noChangeArrowheads="1" noTextEdit="1"/>
          </p:cNvSpPr>
          <p:nvPr/>
        </p:nvSpPr>
        <p:spPr bwMode="auto">
          <a:xfrm>
            <a:off x="7807325" y="3493770"/>
            <a:ext cx="2147570" cy="221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6" name="Freeform 5">
            <a:hlinkClick r:id="rId13" action="ppaction://hlinksldjump"/>
          </p:cNvPr>
          <p:cNvSpPr/>
          <p:nvPr/>
        </p:nvSpPr>
        <p:spPr bwMode="auto">
          <a:xfrm>
            <a:off x="7808595" y="3653155"/>
            <a:ext cx="2145030" cy="2057400"/>
          </a:xfrm>
          <a:custGeom>
            <a:avLst/>
            <a:gdLst>
              <a:gd name="T0" fmla="*/ 224 w 2125"/>
              <a:gd name="T1" fmla="*/ 0 h 2037"/>
              <a:gd name="T2" fmla="*/ 1901 w 2125"/>
              <a:gd name="T3" fmla="*/ 0 h 2037"/>
              <a:gd name="T4" fmla="*/ 2125 w 2125"/>
              <a:gd name="T5" fmla="*/ 224 h 2037"/>
              <a:gd name="T6" fmla="*/ 2125 w 2125"/>
              <a:gd name="T7" fmla="*/ 1813 h 2037"/>
              <a:gd name="T8" fmla="*/ 1901 w 2125"/>
              <a:gd name="T9" fmla="*/ 2037 h 2037"/>
              <a:gd name="T10" fmla="*/ 224 w 2125"/>
              <a:gd name="T11" fmla="*/ 2037 h 2037"/>
              <a:gd name="T12" fmla="*/ 0 w 2125"/>
              <a:gd name="T13" fmla="*/ 1813 h 2037"/>
              <a:gd name="T14" fmla="*/ 0 w 2125"/>
              <a:gd name="T15" fmla="*/ 224 h 2037"/>
              <a:gd name="T16" fmla="*/ 224 w 2125"/>
              <a:gd name="T17" fmla="*/ 0 h 2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5" h="2037">
                <a:moveTo>
                  <a:pt x="224" y="0"/>
                </a:moveTo>
                <a:cubicBezTo>
                  <a:pt x="1901" y="0"/>
                  <a:pt x="1901" y="0"/>
                  <a:pt x="1901" y="0"/>
                </a:cubicBezTo>
                <a:cubicBezTo>
                  <a:pt x="2024" y="0"/>
                  <a:pt x="2125" y="101"/>
                  <a:pt x="2125" y="224"/>
                </a:cubicBezTo>
                <a:cubicBezTo>
                  <a:pt x="2125" y="1813"/>
                  <a:pt x="2125" y="1813"/>
                  <a:pt x="2125" y="1813"/>
                </a:cubicBezTo>
                <a:cubicBezTo>
                  <a:pt x="2125" y="1936"/>
                  <a:pt x="2024" y="2037"/>
                  <a:pt x="1901" y="2037"/>
                </a:cubicBezTo>
                <a:cubicBezTo>
                  <a:pt x="224" y="2037"/>
                  <a:pt x="224" y="2037"/>
                  <a:pt x="224" y="2037"/>
                </a:cubicBezTo>
                <a:cubicBezTo>
                  <a:pt x="100" y="2037"/>
                  <a:pt x="0" y="1936"/>
                  <a:pt x="0" y="1813"/>
                </a:cubicBezTo>
                <a:cubicBezTo>
                  <a:pt x="0" y="224"/>
                  <a:pt x="0" y="224"/>
                  <a:pt x="0" y="224"/>
                </a:cubicBezTo>
                <a:cubicBezTo>
                  <a:pt x="0" y="101"/>
                  <a:pt x="100" y="0"/>
                  <a:pt x="224" y="0"/>
                </a:cubicBezTo>
                <a:close/>
              </a:path>
            </a:pathLst>
          </a:custGeom>
          <a:solidFill>
            <a:srgbClr val="D4E8E4">
              <a:alpha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7" name="Freeform 6"/>
          <p:cNvSpPr/>
          <p:nvPr/>
        </p:nvSpPr>
        <p:spPr bwMode="auto">
          <a:xfrm>
            <a:off x="7808595" y="3653155"/>
            <a:ext cx="2145030" cy="365760"/>
          </a:xfrm>
          <a:custGeom>
            <a:avLst/>
            <a:gdLst>
              <a:gd name="T0" fmla="*/ 224 w 2125"/>
              <a:gd name="T1" fmla="*/ 0 h 362"/>
              <a:gd name="T2" fmla="*/ 1901 w 2125"/>
              <a:gd name="T3" fmla="*/ 0 h 362"/>
              <a:gd name="T4" fmla="*/ 2125 w 2125"/>
              <a:gd name="T5" fmla="*/ 224 h 362"/>
              <a:gd name="T6" fmla="*/ 2125 w 2125"/>
              <a:gd name="T7" fmla="*/ 362 h 362"/>
              <a:gd name="T8" fmla="*/ 0 w 2125"/>
              <a:gd name="T9" fmla="*/ 362 h 362"/>
              <a:gd name="T10" fmla="*/ 0 w 2125"/>
              <a:gd name="T11" fmla="*/ 224 h 362"/>
              <a:gd name="T12" fmla="*/ 224 w 2125"/>
              <a:gd name="T13" fmla="*/ 0 h 362"/>
            </a:gdLst>
            <a:ahLst/>
            <a:cxnLst>
              <a:cxn ang="0">
                <a:pos x="T0" y="T1"/>
              </a:cxn>
              <a:cxn ang="0">
                <a:pos x="T2" y="T3"/>
              </a:cxn>
              <a:cxn ang="0">
                <a:pos x="T4" y="T5"/>
              </a:cxn>
              <a:cxn ang="0">
                <a:pos x="T6" y="T7"/>
              </a:cxn>
              <a:cxn ang="0">
                <a:pos x="T8" y="T9"/>
              </a:cxn>
              <a:cxn ang="0">
                <a:pos x="T10" y="T11"/>
              </a:cxn>
              <a:cxn ang="0">
                <a:pos x="T12" y="T13"/>
              </a:cxn>
            </a:cxnLst>
            <a:rect l="0" t="0" r="r" b="b"/>
            <a:pathLst>
              <a:path w="2125" h="362">
                <a:moveTo>
                  <a:pt x="224" y="0"/>
                </a:moveTo>
                <a:cubicBezTo>
                  <a:pt x="1901" y="0"/>
                  <a:pt x="1901" y="0"/>
                  <a:pt x="1901" y="0"/>
                </a:cubicBezTo>
                <a:cubicBezTo>
                  <a:pt x="2024" y="0"/>
                  <a:pt x="2125" y="101"/>
                  <a:pt x="2125" y="224"/>
                </a:cubicBezTo>
                <a:cubicBezTo>
                  <a:pt x="2125" y="362"/>
                  <a:pt x="2125" y="362"/>
                  <a:pt x="2125" y="362"/>
                </a:cubicBezTo>
                <a:cubicBezTo>
                  <a:pt x="0" y="362"/>
                  <a:pt x="0" y="362"/>
                  <a:pt x="0" y="362"/>
                </a:cubicBezTo>
                <a:cubicBezTo>
                  <a:pt x="0" y="224"/>
                  <a:pt x="0" y="224"/>
                  <a:pt x="0" y="224"/>
                </a:cubicBezTo>
                <a:cubicBezTo>
                  <a:pt x="0" y="101"/>
                  <a:pt x="100" y="0"/>
                  <a:pt x="224" y="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8" name="Oval 7"/>
          <p:cNvSpPr>
            <a:spLocks noChangeArrowheads="1"/>
          </p:cNvSpPr>
          <p:nvPr/>
        </p:nvSpPr>
        <p:spPr bwMode="auto">
          <a:xfrm>
            <a:off x="8345170" y="3785870"/>
            <a:ext cx="18605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9" name="Oval 8"/>
          <p:cNvSpPr>
            <a:spLocks noChangeArrowheads="1"/>
          </p:cNvSpPr>
          <p:nvPr/>
        </p:nvSpPr>
        <p:spPr bwMode="auto">
          <a:xfrm>
            <a:off x="9230360" y="3785870"/>
            <a:ext cx="18478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0" name="Freeform 9"/>
          <p:cNvSpPr/>
          <p:nvPr/>
        </p:nvSpPr>
        <p:spPr bwMode="auto">
          <a:xfrm>
            <a:off x="8383270" y="3492500"/>
            <a:ext cx="109220" cy="386080"/>
          </a:xfrm>
          <a:custGeom>
            <a:avLst/>
            <a:gdLst>
              <a:gd name="T0" fmla="*/ 54 w 108"/>
              <a:gd name="T1" fmla="*/ 0 h 382"/>
              <a:gd name="T2" fmla="*/ 54 w 108"/>
              <a:gd name="T3" fmla="*/ 0 h 382"/>
              <a:gd name="T4" fmla="*/ 108 w 108"/>
              <a:gd name="T5" fmla="*/ 54 h 382"/>
              <a:gd name="T6" fmla="*/ 108 w 108"/>
              <a:gd name="T7" fmla="*/ 328 h 382"/>
              <a:gd name="T8" fmla="*/ 54 w 108"/>
              <a:gd name="T9" fmla="*/ 382 h 382"/>
              <a:gd name="T10" fmla="*/ 54 w 108"/>
              <a:gd name="T11" fmla="*/ 382 h 382"/>
              <a:gd name="T12" fmla="*/ 0 w 108"/>
              <a:gd name="T13" fmla="*/ 328 h 382"/>
              <a:gd name="T14" fmla="*/ 0 w 108"/>
              <a:gd name="T15" fmla="*/ 54 h 382"/>
              <a:gd name="T16" fmla="*/ 54 w 108"/>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382">
                <a:moveTo>
                  <a:pt x="54" y="0"/>
                </a:moveTo>
                <a:cubicBezTo>
                  <a:pt x="54" y="0"/>
                  <a:pt x="54" y="0"/>
                  <a:pt x="54" y="0"/>
                </a:cubicBezTo>
                <a:cubicBezTo>
                  <a:pt x="84" y="0"/>
                  <a:pt x="108" y="25"/>
                  <a:pt x="108" y="54"/>
                </a:cubicBezTo>
                <a:cubicBezTo>
                  <a:pt x="108" y="328"/>
                  <a:pt x="108" y="328"/>
                  <a:pt x="108" y="328"/>
                </a:cubicBezTo>
                <a:cubicBezTo>
                  <a:pt x="108" y="358"/>
                  <a:pt x="84" y="382"/>
                  <a:pt x="54" y="382"/>
                </a:cubicBezTo>
                <a:cubicBezTo>
                  <a:pt x="54" y="382"/>
                  <a:pt x="54" y="382"/>
                  <a:pt x="54" y="382"/>
                </a:cubicBezTo>
                <a:cubicBezTo>
                  <a:pt x="25" y="382"/>
                  <a:pt x="0" y="358"/>
                  <a:pt x="0" y="328"/>
                </a:cubicBezTo>
                <a:cubicBezTo>
                  <a:pt x="0" y="54"/>
                  <a:pt x="0" y="54"/>
                  <a:pt x="0" y="54"/>
                </a:cubicBezTo>
                <a:cubicBezTo>
                  <a:pt x="0" y="25"/>
                  <a:pt x="25" y="0"/>
                  <a:pt x="54"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1" name="Freeform 10"/>
          <p:cNvSpPr/>
          <p:nvPr/>
        </p:nvSpPr>
        <p:spPr bwMode="auto">
          <a:xfrm>
            <a:off x="9269730" y="3492500"/>
            <a:ext cx="107950" cy="386080"/>
          </a:xfrm>
          <a:custGeom>
            <a:avLst/>
            <a:gdLst>
              <a:gd name="T0" fmla="*/ 53 w 107"/>
              <a:gd name="T1" fmla="*/ 0 h 382"/>
              <a:gd name="T2" fmla="*/ 53 w 107"/>
              <a:gd name="T3" fmla="*/ 0 h 382"/>
              <a:gd name="T4" fmla="*/ 107 w 107"/>
              <a:gd name="T5" fmla="*/ 54 h 382"/>
              <a:gd name="T6" fmla="*/ 107 w 107"/>
              <a:gd name="T7" fmla="*/ 328 h 382"/>
              <a:gd name="T8" fmla="*/ 53 w 107"/>
              <a:gd name="T9" fmla="*/ 382 h 382"/>
              <a:gd name="T10" fmla="*/ 53 w 107"/>
              <a:gd name="T11" fmla="*/ 382 h 382"/>
              <a:gd name="T12" fmla="*/ 0 w 107"/>
              <a:gd name="T13" fmla="*/ 328 h 382"/>
              <a:gd name="T14" fmla="*/ 0 w 107"/>
              <a:gd name="T15" fmla="*/ 54 h 382"/>
              <a:gd name="T16" fmla="*/ 53 w 107"/>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382">
                <a:moveTo>
                  <a:pt x="53" y="0"/>
                </a:moveTo>
                <a:cubicBezTo>
                  <a:pt x="53" y="0"/>
                  <a:pt x="53" y="0"/>
                  <a:pt x="53" y="0"/>
                </a:cubicBezTo>
                <a:cubicBezTo>
                  <a:pt x="83" y="0"/>
                  <a:pt x="107" y="25"/>
                  <a:pt x="107" y="54"/>
                </a:cubicBezTo>
                <a:cubicBezTo>
                  <a:pt x="107" y="328"/>
                  <a:pt x="107" y="328"/>
                  <a:pt x="107" y="328"/>
                </a:cubicBezTo>
                <a:cubicBezTo>
                  <a:pt x="107" y="358"/>
                  <a:pt x="83" y="382"/>
                  <a:pt x="53" y="382"/>
                </a:cubicBezTo>
                <a:cubicBezTo>
                  <a:pt x="53" y="382"/>
                  <a:pt x="53" y="382"/>
                  <a:pt x="53" y="382"/>
                </a:cubicBezTo>
                <a:cubicBezTo>
                  <a:pt x="24" y="382"/>
                  <a:pt x="0" y="358"/>
                  <a:pt x="0" y="328"/>
                </a:cubicBezTo>
                <a:cubicBezTo>
                  <a:pt x="0" y="54"/>
                  <a:pt x="0" y="54"/>
                  <a:pt x="0" y="54"/>
                </a:cubicBezTo>
                <a:cubicBezTo>
                  <a:pt x="0" y="25"/>
                  <a:pt x="24" y="0"/>
                  <a:pt x="53"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2" name="Freeform 11"/>
          <p:cNvSpPr/>
          <p:nvPr/>
        </p:nvSpPr>
        <p:spPr bwMode="auto">
          <a:xfrm>
            <a:off x="8401685" y="3509645"/>
            <a:ext cx="35560" cy="36830"/>
          </a:xfrm>
          <a:custGeom>
            <a:avLst/>
            <a:gdLst>
              <a:gd name="T0" fmla="*/ 1 w 35"/>
              <a:gd name="T1" fmla="*/ 36 h 36"/>
              <a:gd name="T2" fmla="*/ 35 w 35"/>
              <a:gd name="T3" fmla="*/ 0 h 36"/>
            </a:gdLst>
            <a:ahLst/>
            <a:cxnLst>
              <a:cxn ang="0">
                <a:pos x="T0" y="T1"/>
              </a:cxn>
              <a:cxn ang="0">
                <a:pos x="T2" y="T3"/>
              </a:cxn>
            </a:cxnLst>
            <a:rect l="0" t="0" r="r" b="b"/>
            <a:pathLst>
              <a:path w="35" h="36">
                <a:moveTo>
                  <a:pt x="1" y="36"/>
                </a:moveTo>
                <a:cubicBezTo>
                  <a:pt x="0" y="17"/>
                  <a:pt x="21" y="0"/>
                  <a:pt x="35"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3" name="Freeform 12"/>
          <p:cNvSpPr/>
          <p:nvPr/>
        </p:nvSpPr>
        <p:spPr bwMode="auto">
          <a:xfrm>
            <a:off x="9286875" y="3509645"/>
            <a:ext cx="33655" cy="36830"/>
          </a:xfrm>
          <a:custGeom>
            <a:avLst/>
            <a:gdLst>
              <a:gd name="T0" fmla="*/ 0 w 34"/>
              <a:gd name="T1" fmla="*/ 36 h 36"/>
              <a:gd name="T2" fmla="*/ 34 w 34"/>
              <a:gd name="T3" fmla="*/ 0 h 36"/>
            </a:gdLst>
            <a:ahLst/>
            <a:cxnLst>
              <a:cxn ang="0">
                <a:pos x="T0" y="T1"/>
              </a:cxn>
              <a:cxn ang="0">
                <a:pos x="T2" y="T3"/>
              </a:cxn>
            </a:cxnLst>
            <a:rect l="0" t="0" r="r" b="b"/>
            <a:pathLst>
              <a:path w="34" h="36">
                <a:moveTo>
                  <a:pt x="0" y="36"/>
                </a:moveTo>
                <a:cubicBezTo>
                  <a:pt x="0" y="17"/>
                  <a:pt x="21" y="0"/>
                  <a:pt x="34"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4" name="Freeform 13"/>
          <p:cNvSpPr/>
          <p:nvPr/>
        </p:nvSpPr>
        <p:spPr bwMode="auto">
          <a:xfrm>
            <a:off x="9681210" y="5433060"/>
            <a:ext cx="272415" cy="278130"/>
          </a:xfrm>
          <a:custGeom>
            <a:avLst/>
            <a:gdLst>
              <a:gd name="T0" fmla="*/ 270 w 270"/>
              <a:gd name="T1" fmla="*/ 0 h 276"/>
              <a:gd name="T2" fmla="*/ 270 w 270"/>
              <a:gd name="T3" fmla="*/ 52 h 276"/>
              <a:gd name="T4" fmla="*/ 46 w 270"/>
              <a:gd name="T5" fmla="*/ 276 h 276"/>
              <a:gd name="T6" fmla="*/ 0 w 270"/>
              <a:gd name="T7" fmla="*/ 276 h 276"/>
              <a:gd name="T8" fmla="*/ 270 w 270"/>
              <a:gd name="T9" fmla="*/ 0 h 276"/>
            </a:gdLst>
            <a:ahLst/>
            <a:cxnLst>
              <a:cxn ang="0">
                <a:pos x="T0" y="T1"/>
              </a:cxn>
              <a:cxn ang="0">
                <a:pos x="T2" y="T3"/>
              </a:cxn>
              <a:cxn ang="0">
                <a:pos x="T4" y="T5"/>
              </a:cxn>
              <a:cxn ang="0">
                <a:pos x="T6" y="T7"/>
              </a:cxn>
              <a:cxn ang="0">
                <a:pos x="T8" y="T9"/>
              </a:cxn>
            </a:cxnLst>
            <a:rect l="0" t="0" r="r" b="b"/>
            <a:pathLst>
              <a:path w="270" h="276">
                <a:moveTo>
                  <a:pt x="270" y="0"/>
                </a:moveTo>
                <a:cubicBezTo>
                  <a:pt x="270" y="52"/>
                  <a:pt x="270" y="52"/>
                  <a:pt x="270" y="52"/>
                </a:cubicBezTo>
                <a:cubicBezTo>
                  <a:pt x="270" y="175"/>
                  <a:pt x="169" y="276"/>
                  <a:pt x="46" y="276"/>
                </a:cubicBezTo>
                <a:cubicBezTo>
                  <a:pt x="0" y="276"/>
                  <a:pt x="0" y="276"/>
                  <a:pt x="0" y="276"/>
                </a:cubicBezTo>
                <a:lnTo>
                  <a:pt x="270" y="0"/>
                </a:lnTo>
                <a:close/>
              </a:path>
            </a:pathLst>
          </a:custGeom>
          <a:solidFill>
            <a:srgbClr val="D4E8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5" name="Freeform 14"/>
          <p:cNvSpPr/>
          <p:nvPr/>
        </p:nvSpPr>
        <p:spPr bwMode="auto">
          <a:xfrm>
            <a:off x="9681210" y="5433060"/>
            <a:ext cx="272415" cy="278130"/>
          </a:xfrm>
          <a:custGeom>
            <a:avLst/>
            <a:gdLst>
              <a:gd name="T0" fmla="*/ 0 w 270"/>
              <a:gd name="T1" fmla="*/ 276 h 276"/>
              <a:gd name="T2" fmla="*/ 0 w 270"/>
              <a:gd name="T3" fmla="*/ 224 h 276"/>
              <a:gd name="T4" fmla="*/ 224 w 270"/>
              <a:gd name="T5" fmla="*/ 0 h 276"/>
              <a:gd name="T6" fmla="*/ 270 w 270"/>
              <a:gd name="T7" fmla="*/ 0 h 276"/>
              <a:gd name="T8" fmla="*/ 0 w 270"/>
              <a:gd name="T9" fmla="*/ 276 h 276"/>
            </a:gdLst>
            <a:ahLst/>
            <a:cxnLst>
              <a:cxn ang="0">
                <a:pos x="T0" y="T1"/>
              </a:cxn>
              <a:cxn ang="0">
                <a:pos x="T2" y="T3"/>
              </a:cxn>
              <a:cxn ang="0">
                <a:pos x="T4" y="T5"/>
              </a:cxn>
              <a:cxn ang="0">
                <a:pos x="T6" y="T7"/>
              </a:cxn>
              <a:cxn ang="0">
                <a:pos x="T8" y="T9"/>
              </a:cxn>
            </a:cxnLst>
            <a:rect l="0" t="0" r="r" b="b"/>
            <a:pathLst>
              <a:path w="270" h="276">
                <a:moveTo>
                  <a:pt x="0" y="276"/>
                </a:moveTo>
                <a:cubicBezTo>
                  <a:pt x="0" y="224"/>
                  <a:pt x="0" y="224"/>
                  <a:pt x="0" y="224"/>
                </a:cubicBezTo>
                <a:cubicBezTo>
                  <a:pt x="0" y="101"/>
                  <a:pt x="101" y="0"/>
                  <a:pt x="224" y="0"/>
                </a:cubicBezTo>
                <a:cubicBezTo>
                  <a:pt x="270" y="0"/>
                  <a:pt x="270" y="0"/>
                  <a:pt x="270" y="0"/>
                </a:cubicBezTo>
                <a:lnTo>
                  <a:pt x="0" y="276"/>
                </a:lnTo>
                <a:close/>
              </a:path>
            </a:pathLst>
          </a:custGeom>
          <a:solidFill>
            <a:srgbClr val="9DCB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6" name="文本框 105">
            <a:hlinkClick r:id="rId9" action="ppaction://hlinksldjump"/>
          </p:cNvPr>
          <p:cNvSpPr txBox="1"/>
          <p:nvPr/>
        </p:nvSpPr>
        <p:spPr>
          <a:xfrm>
            <a:off x="3950443" y="1869848"/>
            <a:ext cx="1888787" cy="830997"/>
          </a:xfrm>
          <a:prstGeom prst="rect">
            <a:avLst/>
          </a:prstGeom>
          <a:noFill/>
        </p:spPr>
        <p:txBody>
          <a:bodyPr wrap="none" rtlCol="0">
            <a:spAutoFit/>
          </a:bodyPr>
          <a:lstStyle/>
          <a:p>
            <a:pPr algn="ctr"/>
            <a:r>
              <a:rPr lang="en-US" altLang="zh-CN" sz="2400" dirty="0">
                <a:solidFill>
                  <a:schemeClr val="accent3">
                    <a:lumMod val="75000"/>
                  </a:schemeClr>
                </a:solidFill>
                <a:latin typeface="Broadway" panose="04040905080B02020502" pitchFamily="82" charset="0"/>
              </a:rPr>
              <a:t>Learning </a:t>
            </a:r>
          </a:p>
          <a:p>
            <a:pPr algn="ctr"/>
            <a:r>
              <a:rPr lang="en-US" altLang="zh-CN" sz="2400" dirty="0">
                <a:solidFill>
                  <a:schemeClr val="accent3">
                    <a:lumMod val="75000"/>
                  </a:schemeClr>
                </a:solidFill>
                <a:latin typeface="Broadway" panose="04040905080B02020502" pitchFamily="82" charset="0"/>
              </a:rPr>
              <a:t>Objectives</a:t>
            </a:r>
            <a:endParaRPr lang="en-US" altLang="zh-CN" sz="2400" dirty="0">
              <a:solidFill>
                <a:schemeClr val="accent3">
                  <a:lumMod val="75000"/>
                </a:schemeClr>
              </a:solidFill>
              <a:effectLst/>
              <a:latin typeface="Broadway" panose="04040905080B02020502" pitchFamily="82" charset="0"/>
              <a:ea typeface="宋体" panose="02010600030101010101" pitchFamily="2" charset="-122"/>
            </a:endParaRPr>
          </a:p>
        </p:txBody>
      </p:sp>
      <p:sp>
        <p:nvSpPr>
          <p:cNvPr id="107" name="文本框 106">
            <a:hlinkClick r:id="rId10" action="ppaction://hlinksldjump"/>
          </p:cNvPr>
          <p:cNvSpPr txBox="1"/>
          <p:nvPr/>
        </p:nvSpPr>
        <p:spPr>
          <a:xfrm>
            <a:off x="6230047" y="2055159"/>
            <a:ext cx="2778005" cy="461665"/>
          </a:xfrm>
          <a:prstGeom prst="rect">
            <a:avLst/>
          </a:prstGeom>
          <a:noFill/>
        </p:spPr>
        <p:txBody>
          <a:bodyPr wrap="none" rtlCol="0">
            <a:spAutoFit/>
          </a:bodyPr>
          <a:lstStyle/>
          <a:p>
            <a:pPr algn="ctr"/>
            <a:r>
              <a:rPr lang="en-US" altLang="zh-CN" sz="2400" dirty="0">
                <a:solidFill>
                  <a:schemeClr val="accent3">
                    <a:lumMod val="75000"/>
                  </a:schemeClr>
                </a:solidFill>
                <a:latin typeface="Broadway" panose="04040905080B02020502" pitchFamily="82" charset="0"/>
              </a:rPr>
              <a:t>About the Texts</a:t>
            </a:r>
          </a:p>
        </p:txBody>
      </p:sp>
      <p:sp>
        <p:nvSpPr>
          <p:cNvPr id="108" name="文本框 107">
            <a:hlinkClick r:id="rId11" action="ppaction://hlinksldjump"/>
          </p:cNvPr>
          <p:cNvSpPr txBox="1"/>
          <p:nvPr/>
        </p:nvSpPr>
        <p:spPr>
          <a:xfrm>
            <a:off x="9181815" y="1870374"/>
            <a:ext cx="2165786" cy="830997"/>
          </a:xfrm>
          <a:prstGeom prst="rect">
            <a:avLst/>
          </a:prstGeom>
          <a:noFill/>
        </p:spPr>
        <p:txBody>
          <a:bodyPr wrap="none" rtlCol="0">
            <a:spAutoFit/>
          </a:bodyPr>
          <a:lstStyle/>
          <a:p>
            <a:pPr algn="ctr"/>
            <a:r>
              <a:rPr lang="en-US" altLang="zh-CN" sz="2400" dirty="0">
                <a:solidFill>
                  <a:schemeClr val="accent3">
                    <a:lumMod val="75000"/>
                  </a:schemeClr>
                </a:solidFill>
                <a:latin typeface="Broadway" panose="04040905080B02020502" pitchFamily="82" charset="0"/>
              </a:rPr>
              <a:t>Pre-reading</a:t>
            </a:r>
          </a:p>
          <a:p>
            <a:pPr algn="ctr"/>
            <a:r>
              <a:rPr lang="en-US" altLang="zh-CN" sz="2400" dirty="0">
                <a:solidFill>
                  <a:schemeClr val="accent3">
                    <a:lumMod val="75000"/>
                  </a:schemeClr>
                </a:solidFill>
                <a:latin typeface="Broadway" panose="04040905080B02020502" pitchFamily="82" charset="0"/>
              </a:rPr>
              <a:t> Discussion</a:t>
            </a:r>
          </a:p>
        </p:txBody>
      </p:sp>
      <p:sp>
        <p:nvSpPr>
          <p:cNvPr id="109" name="文本框 108">
            <a:hlinkClick r:id="rId12" action="ppaction://hlinksldjump"/>
          </p:cNvPr>
          <p:cNvSpPr txBox="1"/>
          <p:nvPr/>
        </p:nvSpPr>
        <p:spPr>
          <a:xfrm>
            <a:off x="5910923" y="4489018"/>
            <a:ext cx="1220975" cy="461665"/>
          </a:xfrm>
          <a:prstGeom prst="rect">
            <a:avLst/>
          </a:prstGeom>
          <a:noFill/>
        </p:spPr>
        <p:txBody>
          <a:bodyPr wrap="none" rtlCol="0">
            <a:spAutoFit/>
          </a:bodyPr>
          <a:lstStyle/>
          <a:p>
            <a:pPr algn="ctr"/>
            <a:r>
              <a:rPr lang="en-US" altLang="zh-CN" sz="2400" dirty="0">
                <a:solidFill>
                  <a:schemeClr val="accent3">
                    <a:lumMod val="75000"/>
                  </a:schemeClr>
                </a:solidFill>
                <a:latin typeface="Broadway" panose="04040905080B02020502" pitchFamily="82" charset="0"/>
              </a:rPr>
              <a:t>Text A</a:t>
            </a:r>
          </a:p>
        </p:txBody>
      </p:sp>
      <p:sp>
        <p:nvSpPr>
          <p:cNvPr id="110" name="文本框 109">
            <a:hlinkClick r:id="rId13" action="ppaction://hlinksldjump"/>
          </p:cNvPr>
          <p:cNvSpPr txBox="1"/>
          <p:nvPr/>
        </p:nvSpPr>
        <p:spPr>
          <a:xfrm>
            <a:off x="8293814" y="4489018"/>
            <a:ext cx="1201739" cy="461665"/>
          </a:xfrm>
          <a:prstGeom prst="rect">
            <a:avLst/>
          </a:prstGeom>
          <a:noFill/>
        </p:spPr>
        <p:txBody>
          <a:bodyPr wrap="none" rtlCol="0">
            <a:spAutoFit/>
          </a:bodyPr>
          <a:lstStyle/>
          <a:p>
            <a:pPr algn="ctr"/>
            <a:r>
              <a:rPr lang="en-US" altLang="zh-CN" sz="2400" dirty="0">
                <a:solidFill>
                  <a:schemeClr val="accent3">
                    <a:lumMod val="75000"/>
                  </a:schemeClr>
                </a:solidFill>
                <a:latin typeface="Broadway" panose="04040905080B02020502" pitchFamily="82" charset="0"/>
              </a:rPr>
              <a:t>Text B</a:t>
            </a:r>
          </a:p>
        </p:txBody>
      </p:sp>
    </p:spTree>
    <p:custDataLst>
      <p:tags r:id="rId1"/>
    </p:custDataLst>
  </p:cSld>
  <p:clrMapOvr>
    <a:masterClrMapping/>
  </p:clrMapOvr>
  <p:transition>
    <p:rand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2"/>
          <a:stretch>
            <a:fillRect/>
          </a:stretch>
        </p:blipFill>
        <p:spPr>
          <a:xfrm>
            <a:off x="730170" y="1492112"/>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8" name="文本框 7"/>
          <p:cNvSpPr txBox="1"/>
          <p:nvPr/>
        </p:nvSpPr>
        <p:spPr>
          <a:xfrm>
            <a:off x="730250" y="1530350"/>
            <a:ext cx="10700385" cy="4820920"/>
          </a:xfrm>
          <a:prstGeom prst="rect">
            <a:avLst/>
          </a:prstGeom>
          <a:noFill/>
        </p:spPr>
        <p:txBody>
          <a:bodyPr wrap="square">
            <a:spAutoFit/>
          </a:bodyPr>
          <a:lstStyle/>
          <a:p>
            <a:pPr algn="l">
              <a:buClrTx/>
              <a:buSzTx/>
              <a:buFontTx/>
              <a:buNone/>
            </a:pP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        Zooming in</a:t>
            </a:r>
          </a:p>
          <a:p>
            <a:pPr algn="l"/>
            <a:endParaRPr lang="en-US" altLang="zh-CN" sz="1000"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b="1" kern="100" dirty="0">
                <a:sym typeface="+mn-ea"/>
              </a:rPr>
              <a:t>12. Whether it’s for the luxury of having a big table, the convenience of accessing nearby scholarly and reference materials, or the simplicity of having a central place to meet that’s not their own homes, the library is a popular place for students to gather for study and group projects. (Para 11) </a:t>
            </a:r>
            <a:endParaRPr lang="en-US" altLang="zh-CN" sz="2400" kern="100" dirty="0"/>
          </a:p>
          <a:p>
            <a:pPr algn="just">
              <a:lnSpc>
                <a:spcPct val="114000"/>
              </a:lnSpc>
            </a:pPr>
            <a:r>
              <a:rPr lang="en-US" altLang="zh-CN" sz="2400" kern="100" dirty="0">
                <a:solidFill>
                  <a:srgbClr val="FF0000"/>
                </a:solidFill>
                <a:sym typeface="+mn-ea"/>
              </a:rPr>
              <a:t>Paraphrase: </a:t>
            </a:r>
            <a:r>
              <a:rPr lang="en-US" altLang="zh-CN" sz="2400" kern="100" dirty="0">
                <a:sym typeface="+mn-ea"/>
              </a:rPr>
              <a:t>The reasons for students to go to the library may vary from person to person: it may be the big table in the library, or maybe it is convenient for students to obtain some reference books there, or it is simply because students just want to find a meeting place in the library. No matter what the reasons are, it is obvious that the library is a popular place for students to study together and conduct group projects.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9" name="文本框 8"/>
          <p:cNvSpPr txBox="1"/>
          <p:nvPr/>
        </p:nvSpPr>
        <p:spPr>
          <a:xfrm>
            <a:off x="6972742" y="578965"/>
            <a:ext cx="4457700" cy="521970"/>
          </a:xfrm>
          <a:prstGeom prst="rect">
            <a:avLst/>
          </a:prstGeom>
          <a:noFill/>
          <a:ln w="15875" cap="flat" cmpd="sng" algn="ctr">
            <a:noFill/>
            <a:prstDash val="solid"/>
          </a:ln>
          <a:effectLst/>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Text Analysis</a:t>
            </a:r>
          </a:p>
        </p:txBody>
      </p:sp>
    </p:spTree>
  </p:cSld>
  <p:clrMapOvr>
    <a:masterClrMapping/>
  </p:clrMapOvr>
  <p:transition>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2"/>
          <a:stretch>
            <a:fillRect/>
          </a:stretch>
        </p:blipFill>
        <p:spPr>
          <a:xfrm>
            <a:off x="730170" y="1563232"/>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8" name="文本框 7"/>
          <p:cNvSpPr txBox="1"/>
          <p:nvPr/>
        </p:nvSpPr>
        <p:spPr>
          <a:xfrm>
            <a:off x="730250" y="1601470"/>
            <a:ext cx="10699750" cy="2563495"/>
          </a:xfrm>
          <a:prstGeom prst="rect">
            <a:avLst/>
          </a:prstGeom>
          <a:noFill/>
        </p:spPr>
        <p:txBody>
          <a:bodyPr wrap="square">
            <a:spAutoFit/>
          </a:bodyPr>
          <a:lstStyle/>
          <a:p>
            <a:pPr algn="l">
              <a:buClrTx/>
              <a:buSzTx/>
              <a:buFontTx/>
              <a:buNone/>
            </a:pP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        Zooming in</a:t>
            </a:r>
          </a:p>
          <a:p>
            <a:pPr fontAlgn="auto">
              <a:lnSpc>
                <a:spcPct val="114000"/>
              </a:lnSpc>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b="1" kern="100" dirty="0">
                <a:effectLst/>
                <a:latin typeface="Calibri" panose="020F0502020204030204" pitchFamily="34" charset="0"/>
                <a:ea typeface="宋体" panose="02010600030101010101" pitchFamily="2" charset="-122"/>
                <a:cs typeface="Calibri" panose="020F0502020204030204" pitchFamily="34" charset="0"/>
                <a:sym typeface="+mn-ea"/>
              </a:rPr>
              <a:t>13. </a:t>
            </a:r>
            <a:r>
              <a:rPr lang="en-US" altLang="zh-CN" sz="2400" b="1" kern="100" dirty="0">
                <a:latin typeface="Calibri" panose="020F0502020204030204" pitchFamily="34" charset="0"/>
                <a:cs typeface="Calibri" panose="020F0502020204030204" pitchFamily="34" charset="0"/>
                <a:sym typeface="+mn-ea"/>
              </a:rPr>
              <a:t>Are you assigning group projects for your course, or do you recommend that students get together in groups to study? (Para 12) </a:t>
            </a:r>
            <a:endParaRPr lang="en-US" altLang="zh-CN" sz="2400" b="1" kern="100" dirty="0">
              <a:latin typeface="Calibri" panose="020F0502020204030204" pitchFamily="34" charset="0"/>
              <a:cs typeface="Calibri" panose="020F0502020204030204" pitchFamily="34" charset="0"/>
            </a:endParaRPr>
          </a:p>
          <a:p>
            <a:pPr algn="just">
              <a:lnSpc>
                <a:spcPct val="114000"/>
              </a:lnSpc>
            </a:pPr>
            <a:r>
              <a:rPr lang="en-US" altLang="zh-CN" sz="2400" kern="100" dirty="0">
                <a:solidFill>
                  <a:srgbClr val="FF0000"/>
                </a:solidFill>
                <a:latin typeface="Calibri" panose="020F0502020204030204" pitchFamily="34" charset="0"/>
                <a:cs typeface="Calibri" panose="020F0502020204030204" pitchFamily="34" charset="0"/>
                <a:sym typeface="+mn-ea"/>
              </a:rPr>
              <a:t>assign: </a:t>
            </a:r>
            <a:r>
              <a:rPr lang="en-US" altLang="zh-CN" sz="2400" kern="100" dirty="0">
                <a:latin typeface="Calibri" panose="020F0502020204030204" pitchFamily="34" charset="0"/>
                <a:cs typeface="Calibri" panose="020F0502020204030204" pitchFamily="34" charset="0"/>
                <a:sym typeface="+mn-ea"/>
              </a:rPr>
              <a:t>to give a particular job or piece of work to someone </a:t>
            </a:r>
            <a:endParaRPr lang="en-US" altLang="zh-CN" sz="2400" kern="100" dirty="0">
              <a:latin typeface="Calibri" panose="020F0502020204030204" pitchFamily="34" charset="0"/>
              <a:cs typeface="Calibri" panose="020F0502020204030204" pitchFamily="34" charset="0"/>
            </a:endParaRPr>
          </a:p>
          <a:p>
            <a:pPr algn="just">
              <a:lnSpc>
                <a:spcPct val="114000"/>
              </a:lnSpc>
            </a:pPr>
            <a:r>
              <a:rPr lang="en-US" altLang="zh-CN" sz="2400" kern="100" dirty="0">
                <a:latin typeface="Calibri" panose="020F0502020204030204" pitchFamily="34" charset="0"/>
                <a:cs typeface="Calibri" panose="020F0502020204030204" pitchFamily="34" charset="0"/>
                <a:sym typeface="+mn-ea"/>
              </a:rPr>
              <a:t>    </a:t>
            </a:r>
            <a:r>
              <a:rPr lang="en-US" altLang="zh-CN" sz="2400" kern="100" dirty="0">
                <a:solidFill>
                  <a:srgbClr val="FF0000"/>
                </a:solidFill>
                <a:latin typeface="Calibri" panose="020F0502020204030204" pitchFamily="34" charset="0"/>
                <a:cs typeface="Calibri" panose="020F0502020204030204" pitchFamily="34" charset="0"/>
                <a:sym typeface="+mn-ea"/>
              </a:rPr>
              <a:t>e.g.</a:t>
            </a:r>
            <a:r>
              <a:rPr lang="en-US" altLang="zh-CN" sz="2400" kern="100" dirty="0">
                <a:latin typeface="Calibri" panose="020F0502020204030204" pitchFamily="34" charset="0"/>
                <a:cs typeface="Calibri" panose="020F0502020204030204" pitchFamily="34" charset="0"/>
                <a:sym typeface="+mn-ea"/>
              </a:rPr>
              <a:t> UN troops were assigned the task of rebuilding the hospital.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9" name="文本框 8"/>
          <p:cNvSpPr txBox="1"/>
          <p:nvPr/>
        </p:nvSpPr>
        <p:spPr>
          <a:xfrm>
            <a:off x="6972742" y="578965"/>
            <a:ext cx="4457700" cy="523220"/>
          </a:xfrm>
          <a:prstGeom prst="rect">
            <a:avLst/>
          </a:prstGeom>
          <a:noFill/>
          <a:ln w="15875" cap="flat" cmpd="sng" algn="ctr">
            <a:noFill/>
            <a:prstDash val="solid"/>
          </a:ln>
          <a:effectLst/>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Text Analysis</a:t>
            </a:r>
          </a:p>
        </p:txBody>
      </p:sp>
    </p:spTree>
  </p:cSld>
  <p:clrMapOvr>
    <a:masterClrMapping/>
  </p:clrMapOvr>
  <p:transition>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2"/>
          <a:stretch>
            <a:fillRect/>
          </a:stretch>
        </p:blipFill>
        <p:spPr>
          <a:xfrm>
            <a:off x="730170" y="1563232"/>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8" name="文本框 7"/>
          <p:cNvSpPr txBox="1"/>
          <p:nvPr/>
        </p:nvSpPr>
        <p:spPr>
          <a:xfrm>
            <a:off x="730250" y="1601470"/>
            <a:ext cx="11005185" cy="4421505"/>
          </a:xfrm>
          <a:prstGeom prst="rect">
            <a:avLst/>
          </a:prstGeom>
          <a:noFill/>
        </p:spPr>
        <p:txBody>
          <a:bodyPr wrap="square">
            <a:spAutoFit/>
          </a:bodyPr>
          <a:lstStyle/>
          <a:p>
            <a:pPr algn="l">
              <a:buClrTx/>
              <a:buSzTx/>
              <a:buFontTx/>
              <a:buNone/>
            </a:pP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        Zooming in</a:t>
            </a:r>
          </a:p>
          <a:p>
            <a:pPr fontAlgn="auto">
              <a:lnSpc>
                <a:spcPct val="114000"/>
              </a:lnSpc>
            </a:pPr>
            <a:endParaRPr lang="en-US" altLang="zh-CN" sz="1000"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b="1" kern="100" dirty="0">
                <a:effectLst/>
                <a:latin typeface="Calibri" panose="020F0502020204030204" pitchFamily="34" charset="0"/>
                <a:ea typeface="宋体" panose="02010600030101010101" pitchFamily="2" charset="-122"/>
                <a:cs typeface="Calibri" panose="020F0502020204030204" pitchFamily="34" charset="0"/>
                <a:sym typeface="+mn-ea"/>
              </a:rPr>
              <a:t>13. </a:t>
            </a:r>
            <a:r>
              <a:rPr lang="en-US" altLang="zh-CN" sz="2400" b="1" kern="100" dirty="0">
                <a:latin typeface="Calibri" panose="020F0502020204030204" pitchFamily="34" charset="0"/>
                <a:cs typeface="Calibri" panose="020F0502020204030204" pitchFamily="34" charset="0"/>
                <a:sym typeface="+mn-ea"/>
              </a:rPr>
              <a:t>Are you assigning group projects for your course, or do you recommend that students get together in groups to study? (Para 12) </a:t>
            </a:r>
            <a:endParaRPr lang="en-US" altLang="zh-CN" sz="2400" b="1" kern="100" dirty="0">
              <a:latin typeface="Calibri" panose="020F0502020204030204" pitchFamily="34" charset="0"/>
              <a:cs typeface="Calibri" panose="020F0502020204030204" pitchFamily="34" charset="0"/>
            </a:endParaRPr>
          </a:p>
          <a:p>
            <a:pPr algn="just">
              <a:lnSpc>
                <a:spcPct val="114000"/>
              </a:lnSpc>
            </a:pPr>
            <a:r>
              <a:rPr lang="en-US" altLang="zh-CN" sz="2400" kern="100" dirty="0">
                <a:solidFill>
                  <a:srgbClr val="FF0000"/>
                </a:solidFill>
                <a:latin typeface="Calibri" panose="020F0502020204030204" pitchFamily="34" charset="0"/>
                <a:cs typeface="Calibri" panose="020F0502020204030204" pitchFamily="34" charset="0"/>
                <a:sym typeface="+mn-ea"/>
              </a:rPr>
              <a:t>recommend:</a:t>
            </a:r>
            <a:r>
              <a:rPr lang="en-US" altLang="zh-CN" sz="2400" kern="100" dirty="0">
                <a:latin typeface="Calibri" panose="020F0502020204030204" pitchFamily="34" charset="0"/>
                <a:cs typeface="Calibri" panose="020F0502020204030204" pitchFamily="34" charset="0"/>
                <a:sym typeface="+mn-ea"/>
              </a:rPr>
              <a:t> This is an imperative verb which means “to give an order, a command, a desire or suggestion”. In the objective clause that follows such kind of verbs (advice, demand, desire, insist, request, etc.), the subjunctive mood “should + do” is used, and sometimes “should” can be omitted. </a:t>
            </a:r>
            <a:endParaRPr lang="en-US" altLang="zh-CN" sz="2400" kern="100" dirty="0">
              <a:latin typeface="Calibri" panose="020F0502020204030204" pitchFamily="34" charset="0"/>
              <a:cs typeface="Calibri" panose="020F0502020204030204" pitchFamily="34" charset="0"/>
            </a:endParaRPr>
          </a:p>
          <a:p>
            <a:pPr algn="just">
              <a:lnSpc>
                <a:spcPct val="114000"/>
              </a:lnSpc>
            </a:pPr>
            <a:r>
              <a:rPr lang="en-US" altLang="zh-CN" sz="2400" kern="100" dirty="0">
                <a:latin typeface="Calibri" panose="020F0502020204030204" pitchFamily="34" charset="0"/>
                <a:cs typeface="Calibri" panose="020F0502020204030204" pitchFamily="34" charset="0"/>
                <a:sym typeface="+mn-ea"/>
              </a:rPr>
              <a:t>  </a:t>
            </a:r>
            <a:r>
              <a:rPr lang="en-US" altLang="zh-CN" sz="2400" kern="100" dirty="0">
                <a:solidFill>
                  <a:srgbClr val="FF0000"/>
                </a:solidFill>
                <a:latin typeface="Calibri" panose="020F0502020204030204" pitchFamily="34" charset="0"/>
                <a:cs typeface="Calibri" panose="020F0502020204030204" pitchFamily="34" charset="0"/>
                <a:sym typeface="+mn-ea"/>
              </a:rPr>
              <a:t>e.g. </a:t>
            </a:r>
            <a:r>
              <a:rPr lang="en-US" altLang="zh-CN" sz="2400" kern="100" dirty="0">
                <a:latin typeface="Calibri" panose="020F0502020204030204" pitchFamily="34" charset="0"/>
                <a:cs typeface="Calibri" panose="020F0502020204030204" pitchFamily="34" charset="0"/>
                <a:sym typeface="+mn-ea"/>
              </a:rPr>
              <a:t>The expert recommended that students (should) get together in groups to study. </a:t>
            </a:r>
            <a:endParaRPr lang="en-US" altLang="zh-CN" sz="2400" kern="100" dirty="0">
              <a:latin typeface="Calibri" panose="020F0502020204030204" pitchFamily="34" charset="0"/>
              <a:cs typeface="Calibri" panose="020F0502020204030204" pitchFamily="34" charset="0"/>
            </a:endParaRPr>
          </a:p>
          <a:p>
            <a:pPr algn="just">
              <a:lnSpc>
                <a:spcPct val="114000"/>
              </a:lnSpc>
            </a:pPr>
            <a:r>
              <a:rPr lang="en-US" altLang="zh-CN" sz="2400" kern="100" dirty="0">
                <a:latin typeface="Calibri" panose="020F0502020204030204" pitchFamily="34" charset="0"/>
                <a:cs typeface="Calibri" panose="020F0502020204030204" pitchFamily="34" charset="0"/>
                <a:sym typeface="+mn-ea"/>
              </a:rPr>
              <a:t>I insist that he should resign. </a:t>
            </a:r>
            <a:endParaRPr lang="en-US" altLang="zh-CN" sz="2400" kern="100" dirty="0">
              <a:latin typeface="Calibri" panose="020F0502020204030204" pitchFamily="34" charset="0"/>
              <a:cs typeface="Calibri" panose="020F0502020204030204" pitchFamily="34" charset="0"/>
            </a:endParaRPr>
          </a:p>
          <a:p>
            <a:pPr algn="just">
              <a:lnSpc>
                <a:spcPct val="114000"/>
              </a:lnSpc>
            </a:pPr>
            <a:r>
              <a:rPr lang="en-US" altLang="zh-CN" sz="2400" kern="100" dirty="0">
                <a:latin typeface="Calibri" panose="020F0502020204030204" pitchFamily="34" charset="0"/>
                <a:cs typeface="Calibri" panose="020F0502020204030204" pitchFamily="34" charset="0"/>
                <a:sym typeface="+mn-ea"/>
              </a:rPr>
              <a:t>I would like to request that he be excused from school due to illness.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9" name="文本框 8"/>
          <p:cNvSpPr txBox="1"/>
          <p:nvPr/>
        </p:nvSpPr>
        <p:spPr>
          <a:xfrm>
            <a:off x="6972742" y="578965"/>
            <a:ext cx="4457700" cy="521970"/>
          </a:xfrm>
          <a:prstGeom prst="rect">
            <a:avLst/>
          </a:prstGeom>
          <a:noFill/>
          <a:ln w="15875" cap="flat" cmpd="sng" algn="ctr">
            <a:noFill/>
            <a:prstDash val="solid"/>
          </a:ln>
          <a:effectLst/>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Text Analysis</a:t>
            </a:r>
          </a:p>
        </p:txBody>
      </p:sp>
    </p:spTree>
  </p:cSld>
  <p:clrMapOvr>
    <a:masterClrMapping/>
  </p:clrMapOvr>
  <p:transition>
    <p:rand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2"/>
          <a:stretch>
            <a:fillRect/>
          </a:stretch>
        </p:blipFill>
        <p:spPr>
          <a:xfrm>
            <a:off x="730170" y="1563232"/>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8" name="文本框 7"/>
          <p:cNvSpPr txBox="1"/>
          <p:nvPr/>
        </p:nvSpPr>
        <p:spPr>
          <a:xfrm>
            <a:off x="730250" y="1601470"/>
            <a:ext cx="10699750" cy="2563495"/>
          </a:xfrm>
          <a:prstGeom prst="rect">
            <a:avLst/>
          </a:prstGeom>
          <a:noFill/>
        </p:spPr>
        <p:txBody>
          <a:bodyPr wrap="square">
            <a:spAutoFit/>
          </a:bodyPr>
          <a:lstStyle/>
          <a:p>
            <a:pPr algn="l">
              <a:buClrTx/>
              <a:buSzTx/>
              <a:buFontTx/>
              <a:buNone/>
            </a:pP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        Zooming in</a:t>
            </a:r>
          </a:p>
          <a:p>
            <a:pPr fontAlgn="auto">
              <a:lnSpc>
                <a:spcPct val="114000"/>
              </a:lnSpc>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sym typeface="+mn-ea"/>
              </a:rPr>
              <a:t>14</a:t>
            </a:r>
            <a:r>
              <a:rPr lang="en-US" altLang="zh-CN" sz="2400" b="1" dirty="0">
                <a:latin typeface="Calibri" panose="020F0502020204030204" pitchFamily="34" charset="0"/>
                <a:cs typeface="Calibri" panose="020F0502020204030204" pitchFamily="34" charset="0"/>
                <a:sym typeface="+mn-ea"/>
              </a:rPr>
              <a:t>. They can access databases from home, request books through interlibrary loan ... (Para 13) </a:t>
            </a:r>
            <a:endParaRPr lang="en-US" altLang="zh-CN" sz="2400" b="1" dirty="0">
              <a:latin typeface="Calibri" panose="020F0502020204030204" pitchFamily="34" charset="0"/>
              <a:cs typeface="Calibri" panose="020F0502020204030204" pitchFamily="34" charset="0"/>
            </a:endParaRPr>
          </a:p>
          <a:p>
            <a:pPr algn="just">
              <a:lnSpc>
                <a:spcPct val="114000"/>
              </a:lnSpc>
            </a:pPr>
            <a:r>
              <a:rPr lang="en-US" altLang="zh-CN" sz="2400" dirty="0">
                <a:solidFill>
                  <a:srgbClr val="FF0000"/>
                </a:solidFill>
                <a:latin typeface="Calibri" panose="020F0502020204030204" pitchFamily="34" charset="0"/>
                <a:cs typeface="Calibri" panose="020F0502020204030204" pitchFamily="34" charset="0"/>
                <a:sym typeface="+mn-ea"/>
              </a:rPr>
              <a:t>interlibrary loan: </a:t>
            </a:r>
            <a:r>
              <a:rPr lang="en-US" altLang="zh-CN" sz="2400" dirty="0">
                <a:latin typeface="Calibri" panose="020F0502020204030204" pitchFamily="34" charset="0"/>
                <a:cs typeface="Calibri" panose="020F0502020204030204" pitchFamily="34" charset="0"/>
                <a:sym typeface="+mn-ea"/>
              </a:rPr>
              <a:t>a system in which one library borrows a book from another library for the use of an individual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9" name="文本框 8"/>
          <p:cNvSpPr txBox="1"/>
          <p:nvPr/>
        </p:nvSpPr>
        <p:spPr>
          <a:xfrm>
            <a:off x="6972742" y="578965"/>
            <a:ext cx="4457700" cy="521970"/>
          </a:xfrm>
          <a:prstGeom prst="rect">
            <a:avLst/>
          </a:prstGeom>
          <a:noFill/>
          <a:ln w="15875" cap="flat" cmpd="sng" algn="ctr">
            <a:noFill/>
            <a:prstDash val="solid"/>
          </a:ln>
          <a:effectLst/>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Text Analysis</a:t>
            </a:r>
          </a:p>
        </p:txBody>
      </p:sp>
      <p:sp>
        <p:nvSpPr>
          <p:cNvPr id="4" name="动作按钮: 后退或前一项 3">
            <a:hlinkClick r:id="rId4" action="ppaction://hlinksldjump" highlightClick="1"/>
          </p:cNvPr>
          <p:cNvSpPr/>
          <p:nvPr/>
        </p:nvSpPr>
        <p:spPr>
          <a:xfrm>
            <a:off x="11120512" y="5785130"/>
            <a:ext cx="467139" cy="523192"/>
          </a:xfrm>
          <a:prstGeom prst="actionButtonBackPrevious">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random/>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55015" y="2006600"/>
            <a:ext cx="10845800" cy="4238625"/>
          </a:xfrm>
          <a:prstGeom prst="rect">
            <a:avLst/>
          </a:prstGeom>
          <a:noFill/>
        </p:spPr>
        <p:txBody>
          <a:bodyPr wrap="square">
            <a:spAutoFit/>
          </a:bodyPr>
          <a:lstStyle/>
          <a:p>
            <a:pPr algn="l">
              <a:lnSpc>
                <a:spcPct val="106000"/>
              </a:lnSpc>
              <a:buClrTx/>
              <a:buSzTx/>
              <a:buFontTx/>
            </a:pPr>
            <a:r>
              <a:rPr lang="en-US" altLang="zh-CN" sz="2400" i="1" dirty="0">
                <a:solidFill>
                  <a:srgbClr val="0070C0"/>
                </a:solidFill>
                <a:effectLst/>
                <a:ea typeface="宋体" panose="02010600030101010101" pitchFamily="2" charset="-122"/>
                <a:sym typeface="+mn-ea"/>
              </a:rPr>
              <a:t>Fill in the blanks with the most appropriate word from the four choices marked with A, B, C and D.</a:t>
            </a:r>
            <a:endParaRPr lang="en-US" altLang="zh-CN" sz="2400" i="1" dirty="0">
              <a:solidFill>
                <a:srgbClr val="0070C0"/>
              </a:solidFill>
              <a:effectLst/>
              <a:ea typeface="宋体" panose="02010600030101010101" pitchFamily="2" charset="-122"/>
            </a:endParaRPr>
          </a:p>
          <a:p>
            <a:pPr algn="just">
              <a:lnSpc>
                <a:spcPct val="114000"/>
              </a:lnSpc>
            </a:pPr>
            <a:r>
              <a:rPr lang="en-US" altLang="zh-CN" sz="2400" dirty="0">
                <a:solidFill>
                  <a:srgbClr val="000000"/>
                </a:solidFill>
                <a:effectLst/>
                <a:ea typeface="等线" panose="02010600030101010101" pitchFamily="2" charset="-122"/>
                <a:sym typeface="+mn-ea"/>
              </a:rPr>
              <a:t>1. </a:t>
            </a:r>
            <a:r>
              <a:rPr lang="en-US" altLang="zh-CN" sz="2400" dirty="0">
                <a:solidFill>
                  <a:srgbClr val="000000"/>
                </a:solidFill>
                <a:ea typeface="等线" panose="02010600030101010101" pitchFamily="2" charset="-122"/>
                <a:sym typeface="+mn-ea"/>
              </a:rPr>
              <a:t>The goods will be delivered at your </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sym typeface="+mn-ea"/>
              </a:rPr>
              <a:t>___________</a:t>
            </a:r>
            <a:r>
              <a:rPr lang="en-US" altLang="zh-CN" sz="2400" dirty="0">
                <a:solidFill>
                  <a:srgbClr val="000000"/>
                </a:solidFill>
                <a:ea typeface="等线" panose="02010600030101010101" pitchFamily="2" charset="-122"/>
                <a:sym typeface="+mn-ea"/>
              </a:rPr>
              <a:t>. </a:t>
            </a:r>
            <a:endParaRPr lang="en-US" altLang="zh-CN" sz="2400" dirty="0">
              <a:solidFill>
                <a:srgbClr val="000000"/>
              </a:solidFill>
              <a:ea typeface="等线" panose="02010600030101010101" pitchFamily="2" charset="-122"/>
            </a:endParaRPr>
          </a:p>
          <a:p>
            <a:pPr marL="457200" indent="-457200" algn="just">
              <a:lnSpc>
                <a:spcPct val="114000"/>
              </a:lnSpc>
              <a:buAutoNum type="alphaUcPeriod"/>
            </a:pPr>
            <a:r>
              <a:rPr lang="en-US" altLang="zh-CN" sz="2400" dirty="0">
                <a:solidFill>
                  <a:srgbClr val="000000"/>
                </a:solidFill>
                <a:ea typeface="等线" panose="02010600030101010101" pitchFamily="2" charset="-122"/>
                <a:sym typeface="+mn-ea"/>
              </a:rPr>
              <a:t>engagement         B. index                C. convenience                D. hub </a:t>
            </a:r>
            <a:endParaRPr lang="en-US" altLang="zh-CN" sz="2400" dirty="0">
              <a:solidFill>
                <a:srgbClr val="000000"/>
              </a:solidFill>
              <a:ea typeface="等线" panose="02010600030101010101" pitchFamily="2" charset="-122"/>
            </a:endParaRPr>
          </a:p>
          <a:p>
            <a:pPr algn="just">
              <a:lnSpc>
                <a:spcPct val="114000"/>
              </a:lnSpc>
            </a:pPr>
            <a:r>
              <a:rPr lang="en-US" altLang="zh-CN" sz="2400" dirty="0">
                <a:solidFill>
                  <a:srgbClr val="000000"/>
                </a:solidFill>
                <a:ea typeface="等线" panose="02010600030101010101" pitchFamily="2" charset="-122"/>
                <a:sym typeface="+mn-ea"/>
              </a:rPr>
              <a:t>2 The hospital is unable to provide the highly _________care needed by very sick babies. </a:t>
            </a:r>
            <a:endParaRPr lang="en-US" altLang="zh-CN" sz="2400" dirty="0">
              <a:solidFill>
                <a:srgbClr val="000000"/>
              </a:solidFill>
              <a:ea typeface="等线" panose="02010600030101010101" pitchFamily="2" charset="-122"/>
            </a:endParaRPr>
          </a:p>
          <a:p>
            <a:pPr algn="just">
              <a:lnSpc>
                <a:spcPct val="114000"/>
              </a:lnSpc>
            </a:pPr>
            <a:r>
              <a:rPr lang="en-US" altLang="zh-CN" sz="2400" dirty="0">
                <a:solidFill>
                  <a:srgbClr val="000000"/>
                </a:solidFill>
                <a:ea typeface="等线" panose="02010600030101010101" pitchFamily="2" charset="-122"/>
                <a:sym typeface="+mn-ea"/>
              </a:rPr>
              <a:t>A. serious                     B. parenting         C. general                         D. specialized </a:t>
            </a:r>
            <a:endParaRPr lang="en-US" altLang="zh-CN" sz="2400" dirty="0">
              <a:solidFill>
                <a:srgbClr val="000000"/>
              </a:solidFill>
              <a:ea typeface="等线" panose="02010600030101010101" pitchFamily="2" charset="-122"/>
            </a:endParaRPr>
          </a:p>
          <a:p>
            <a:pPr algn="just">
              <a:lnSpc>
                <a:spcPct val="114000"/>
              </a:lnSpc>
            </a:pPr>
            <a:r>
              <a:rPr lang="en-US" altLang="zh-CN" sz="2400" dirty="0">
                <a:solidFill>
                  <a:srgbClr val="000000"/>
                </a:solidFill>
                <a:ea typeface="等线" panose="02010600030101010101" pitchFamily="2" charset="-122"/>
                <a:sym typeface="+mn-ea"/>
              </a:rPr>
              <a:t>3 No matter what steps governments take to provide water more _____ , they must change their institutional and legal approaches to water use. </a:t>
            </a:r>
            <a:endParaRPr lang="en-US" altLang="zh-CN" sz="2400" dirty="0">
              <a:solidFill>
                <a:srgbClr val="000000"/>
              </a:solidFill>
              <a:ea typeface="等线" panose="02010600030101010101" pitchFamily="2" charset="-122"/>
            </a:endParaRPr>
          </a:p>
          <a:p>
            <a:pPr marL="457200" indent="-457200" algn="just">
              <a:lnSpc>
                <a:spcPct val="114000"/>
              </a:lnSpc>
              <a:buAutoNum type="alphaUcPeriod"/>
            </a:pPr>
            <a:r>
              <a:rPr lang="en-US" altLang="zh-CN" sz="2400" dirty="0">
                <a:solidFill>
                  <a:srgbClr val="000000"/>
                </a:solidFill>
                <a:ea typeface="等线" panose="02010600030101010101" pitchFamily="2" charset="-122"/>
                <a:sym typeface="+mn-ea"/>
              </a:rPr>
              <a:t>efficiently              B. elegantly           C. luxuriously                  D. tightly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6" name="文本框 5"/>
          <p:cNvSpPr txBox="1"/>
          <p:nvPr/>
        </p:nvSpPr>
        <p:spPr>
          <a:xfrm>
            <a:off x="813013" y="1566545"/>
            <a:ext cx="1243298" cy="46037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l"/>
            <a:r>
              <a:rPr lang="en-US" altLang="zh-CN" sz="2400" b="1" dirty="0">
                <a:effectLst/>
                <a:latin typeface="Bradley Hand ITC" panose="03070402050302030203" pitchFamily="66" charset="0"/>
                <a:ea typeface="宋体" panose="02010600030101010101" pitchFamily="2" charset="-122"/>
              </a:rPr>
              <a:t>Task 1</a:t>
            </a:r>
            <a:endParaRPr lang="zh-CN" altLang="en-US" sz="2400" b="1" dirty="0">
              <a:effectLst/>
              <a:latin typeface="Bradley Hand ITC" panose="03070402050302030203" pitchFamily="66" charset="0"/>
              <a:ea typeface="宋体" panose="02010600030101010101" pitchFamily="2" charset="-122"/>
            </a:endParaRPr>
          </a:p>
        </p:txBody>
      </p:sp>
      <p:sp>
        <p:nvSpPr>
          <p:cNvPr id="20" name="文本框 19"/>
          <p:cNvSpPr txBox="1"/>
          <p:nvPr/>
        </p:nvSpPr>
        <p:spPr>
          <a:xfrm>
            <a:off x="6224813" y="2758532"/>
            <a:ext cx="370115" cy="460375"/>
          </a:xfrm>
          <a:prstGeom prst="rect">
            <a:avLst/>
          </a:prstGeom>
          <a:noFill/>
        </p:spPr>
        <p:txBody>
          <a:bodyPr wrap="square" rtlCol="0">
            <a:spAutoFit/>
          </a:bodyPr>
          <a:lstStyle/>
          <a:p>
            <a:pPr algn="l"/>
            <a:r>
              <a:rPr lang="en-US" sz="2400" b="1" dirty="0">
                <a:solidFill>
                  <a:srgbClr val="C00000"/>
                </a:solidFill>
                <a:effectLst/>
                <a:ea typeface="宋体" panose="02010600030101010101" pitchFamily="2" charset="-122"/>
              </a:rPr>
              <a:t>C</a:t>
            </a:r>
          </a:p>
        </p:txBody>
      </p:sp>
      <p:sp>
        <p:nvSpPr>
          <p:cNvPr id="21" name="文本框 20"/>
          <p:cNvSpPr txBox="1"/>
          <p:nvPr/>
        </p:nvSpPr>
        <p:spPr>
          <a:xfrm>
            <a:off x="7317285" y="3601812"/>
            <a:ext cx="370115" cy="46166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D</a:t>
            </a:r>
            <a:endParaRPr lang="zh-CN" altLang="en-US" sz="2400" b="1" dirty="0">
              <a:solidFill>
                <a:srgbClr val="C00000"/>
              </a:solidFill>
              <a:effectLst/>
              <a:ea typeface="宋体" panose="02010600030101010101" pitchFamily="2" charset="-122"/>
            </a:endParaRPr>
          </a:p>
        </p:txBody>
      </p:sp>
      <p:sp>
        <p:nvSpPr>
          <p:cNvPr id="22" name="文本框 21"/>
          <p:cNvSpPr txBox="1"/>
          <p:nvPr/>
        </p:nvSpPr>
        <p:spPr>
          <a:xfrm>
            <a:off x="9479369" y="4873412"/>
            <a:ext cx="370115" cy="46166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A</a:t>
            </a:r>
            <a:endParaRPr lang="zh-CN" altLang="en-US" sz="2400" b="1" dirty="0">
              <a:solidFill>
                <a:srgbClr val="C00000"/>
              </a:solidFill>
              <a:effectLst/>
              <a:ea typeface="宋体" panose="02010600030101010101" pitchFamily="2" charset="-122"/>
            </a:endParaRPr>
          </a:p>
        </p:txBody>
      </p:sp>
      <p:grpSp>
        <p:nvGrpSpPr>
          <p:cNvPr id="19" name="组合 18"/>
          <p:cNvGrpSpPr/>
          <p:nvPr/>
        </p:nvGrpSpPr>
        <p:grpSpPr>
          <a:xfrm>
            <a:off x="867550" y="283464"/>
            <a:ext cx="1179420" cy="1051559"/>
            <a:chOff x="1313" y="323"/>
            <a:chExt cx="2280" cy="2032"/>
          </a:xfrm>
        </p:grpSpPr>
        <p:grpSp>
          <p:nvGrpSpPr>
            <p:cNvPr id="24" name="组合 158"/>
            <p:cNvGrpSpPr/>
            <p:nvPr/>
          </p:nvGrpSpPr>
          <p:grpSpPr>
            <a:xfrm>
              <a:off x="1313" y="323"/>
              <a:ext cx="2280" cy="2032"/>
              <a:chOff x="3720691" y="2824413"/>
              <a:chExt cx="1341120" cy="1209172"/>
            </a:xfrm>
          </p:grpSpPr>
          <p:sp>
            <p:nvSpPr>
              <p:cNvPr id="2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5"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6" name="图片 25"/>
            <p:cNvPicPr>
              <a:picLocks noChangeAspect="1"/>
            </p:cNvPicPr>
            <p:nvPr/>
          </p:nvPicPr>
          <p:blipFill>
            <a:blip r:embed="rId2"/>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55015" y="2006600"/>
            <a:ext cx="10845800" cy="3817620"/>
          </a:xfrm>
          <a:prstGeom prst="rect">
            <a:avLst/>
          </a:prstGeom>
          <a:noFill/>
        </p:spPr>
        <p:txBody>
          <a:bodyPr wrap="square">
            <a:spAutoFit/>
          </a:bodyPr>
          <a:lstStyle/>
          <a:p>
            <a:pPr algn="l">
              <a:lnSpc>
                <a:spcPct val="106000"/>
              </a:lnSpc>
              <a:buClrTx/>
              <a:buSzTx/>
              <a:buFontTx/>
            </a:pPr>
            <a:r>
              <a:rPr lang="en-US" altLang="zh-CN" sz="2400" i="1" dirty="0">
                <a:solidFill>
                  <a:srgbClr val="0070C0"/>
                </a:solidFill>
                <a:effectLst/>
                <a:ea typeface="宋体" panose="02010600030101010101" pitchFamily="2" charset="-122"/>
                <a:sym typeface="+mn-ea"/>
              </a:rPr>
              <a:t>Fill in the blanks with the most appropriate word from the four choices marked with A, B, C and D.</a:t>
            </a:r>
            <a:endParaRPr lang="en-US" altLang="zh-CN" sz="2400" i="1" dirty="0">
              <a:solidFill>
                <a:srgbClr val="0070C0"/>
              </a:solidFill>
              <a:effectLst/>
              <a:ea typeface="宋体" panose="02010600030101010101" pitchFamily="2" charset="-122"/>
            </a:endParaRPr>
          </a:p>
          <a:p>
            <a:pPr algn="just">
              <a:lnSpc>
                <a:spcPct val="114000"/>
              </a:lnSpc>
            </a:pPr>
            <a:r>
              <a:rPr lang="en-US" altLang="zh-CN" sz="2400" dirty="0">
                <a:solidFill>
                  <a:srgbClr val="000000"/>
                </a:solidFill>
                <a:ea typeface="等线" panose="02010600030101010101" pitchFamily="2" charset="-122"/>
                <a:sym typeface="+mn-ea"/>
              </a:rPr>
              <a:t>4 You will be expected to _______ the editor with the selection of illustrations for the book. </a:t>
            </a:r>
            <a:endParaRPr lang="en-US" altLang="zh-CN" sz="2400" dirty="0">
              <a:solidFill>
                <a:srgbClr val="000000"/>
              </a:solidFill>
              <a:ea typeface="等线" panose="02010600030101010101" pitchFamily="2" charset="-122"/>
            </a:endParaRPr>
          </a:p>
          <a:p>
            <a:pPr algn="just">
              <a:lnSpc>
                <a:spcPct val="114000"/>
              </a:lnSpc>
            </a:pPr>
            <a:r>
              <a:rPr lang="en-US" altLang="zh-CN" sz="2400" dirty="0">
                <a:solidFill>
                  <a:srgbClr val="000000"/>
                </a:solidFill>
                <a:ea typeface="等线" panose="02010600030101010101" pitchFamily="2" charset="-122"/>
                <a:sym typeface="+mn-ea"/>
              </a:rPr>
              <a:t>A. suit                  B. assist                     C. access                             D. flip  </a:t>
            </a:r>
            <a:endParaRPr lang="en-US" altLang="zh-CN" sz="2400" dirty="0">
              <a:solidFill>
                <a:srgbClr val="000000"/>
              </a:solidFill>
              <a:ea typeface="等线" panose="02010600030101010101" pitchFamily="2" charset="-122"/>
            </a:endParaRPr>
          </a:p>
          <a:p>
            <a:pPr algn="just">
              <a:lnSpc>
                <a:spcPct val="114000"/>
              </a:lnSpc>
            </a:pPr>
            <a:r>
              <a:rPr lang="en-US" altLang="zh-CN" sz="2400" dirty="0">
                <a:solidFill>
                  <a:srgbClr val="000000"/>
                </a:solidFill>
                <a:ea typeface="等线" panose="02010600030101010101" pitchFamily="2" charset="-122"/>
                <a:sym typeface="+mn-ea"/>
              </a:rPr>
              <a:t>5 Talk  ______  problems. Don’t bottle them up inside.  </a:t>
            </a:r>
            <a:endParaRPr lang="en-US" altLang="zh-CN" sz="2400" dirty="0">
              <a:solidFill>
                <a:srgbClr val="000000"/>
              </a:solidFill>
              <a:ea typeface="等线" panose="02010600030101010101" pitchFamily="2" charset="-122"/>
            </a:endParaRPr>
          </a:p>
          <a:p>
            <a:pPr algn="just">
              <a:lnSpc>
                <a:spcPct val="114000"/>
              </a:lnSpc>
            </a:pPr>
            <a:r>
              <a:rPr lang="en-US" altLang="zh-CN" sz="2400" dirty="0">
                <a:solidFill>
                  <a:srgbClr val="000000"/>
                </a:solidFill>
                <a:ea typeface="等线" panose="02010600030101010101" pitchFamily="2" charset="-122"/>
                <a:sym typeface="+mn-ea"/>
              </a:rPr>
              <a:t>A. up                    B. over                       C. with                                D. back </a:t>
            </a:r>
          </a:p>
          <a:p>
            <a:pPr algn="just">
              <a:lnSpc>
                <a:spcPct val="114000"/>
              </a:lnSpc>
            </a:pPr>
            <a:r>
              <a:rPr lang="en-US" altLang="zh-CN" sz="2400" dirty="0">
                <a:ea typeface="等线" panose="02010600030101010101" pitchFamily="2" charset="-122"/>
                <a:sym typeface="+mn-ea"/>
              </a:rPr>
              <a:t>6. She said </a:t>
            </a:r>
            <a:r>
              <a:rPr lang="en-US" altLang="zh-CN" sz="2400" dirty="0" err="1">
                <a:ea typeface="等线" panose="02010600030101010101" pitchFamily="2" charset="-122"/>
                <a:sym typeface="+mn-ea"/>
              </a:rPr>
              <a:t>tha</a:t>
            </a:r>
            <a:r>
              <a:rPr lang="en-US" altLang="zh-CN" sz="2400" dirty="0">
                <a:ea typeface="等线" panose="02010600030101010101" pitchFamily="2" charset="-122"/>
                <a:sym typeface="+mn-ea"/>
              </a:rPr>
              <a:t> t she didn’t want a lawyer and was going to ______her own defense.  </a:t>
            </a:r>
            <a:endParaRPr lang="en-US" altLang="zh-CN" sz="2400" dirty="0">
              <a:ea typeface="等线" panose="02010600030101010101" pitchFamily="2" charset="-122"/>
            </a:endParaRPr>
          </a:p>
          <a:p>
            <a:pPr algn="just">
              <a:lnSpc>
                <a:spcPct val="114000"/>
              </a:lnSpc>
            </a:pPr>
            <a:r>
              <a:rPr lang="en-US" altLang="zh-CN" sz="2400" dirty="0">
                <a:ea typeface="等线" panose="02010600030101010101" pitchFamily="2" charset="-122"/>
                <a:sym typeface="+mn-ea"/>
              </a:rPr>
              <a:t>A. check              B. protect                  C. announce                      D. conduct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6" name="文本框 5"/>
          <p:cNvSpPr txBox="1"/>
          <p:nvPr/>
        </p:nvSpPr>
        <p:spPr>
          <a:xfrm>
            <a:off x="813013" y="1566545"/>
            <a:ext cx="1243298" cy="46037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l"/>
            <a:r>
              <a:rPr lang="en-US" altLang="zh-CN" sz="2400" b="1" dirty="0">
                <a:effectLst/>
                <a:latin typeface="Bradley Hand ITC" panose="03070402050302030203" pitchFamily="66" charset="0"/>
                <a:ea typeface="宋体" panose="02010600030101010101" pitchFamily="2" charset="-122"/>
              </a:rPr>
              <a:t>Task 1</a:t>
            </a:r>
            <a:endParaRPr lang="zh-CN" altLang="en-US" sz="2400" b="1" dirty="0">
              <a:effectLst/>
              <a:latin typeface="Bradley Hand ITC" panose="03070402050302030203" pitchFamily="66" charset="0"/>
              <a:ea typeface="宋体" panose="02010600030101010101" pitchFamily="2" charset="-122"/>
            </a:endParaRPr>
          </a:p>
        </p:txBody>
      </p:sp>
      <p:sp>
        <p:nvSpPr>
          <p:cNvPr id="20" name="文本框 19"/>
          <p:cNvSpPr txBox="1"/>
          <p:nvPr/>
        </p:nvSpPr>
        <p:spPr>
          <a:xfrm>
            <a:off x="4372518" y="2758532"/>
            <a:ext cx="370115" cy="46166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B</a:t>
            </a:r>
            <a:endParaRPr lang="zh-CN" altLang="en-US" sz="2400" b="1" dirty="0">
              <a:solidFill>
                <a:srgbClr val="C00000"/>
              </a:solidFill>
              <a:effectLst/>
              <a:ea typeface="宋体" panose="02010600030101010101" pitchFamily="2" charset="-122"/>
            </a:endParaRPr>
          </a:p>
        </p:txBody>
      </p:sp>
      <p:sp>
        <p:nvSpPr>
          <p:cNvPr id="21" name="文本框 20"/>
          <p:cNvSpPr txBox="1"/>
          <p:nvPr/>
        </p:nvSpPr>
        <p:spPr>
          <a:xfrm>
            <a:off x="2056310" y="4050122"/>
            <a:ext cx="370115" cy="460375"/>
          </a:xfrm>
          <a:prstGeom prst="rect">
            <a:avLst/>
          </a:prstGeom>
          <a:noFill/>
        </p:spPr>
        <p:txBody>
          <a:bodyPr wrap="square" rtlCol="0">
            <a:spAutoFit/>
          </a:bodyPr>
          <a:lstStyle/>
          <a:p>
            <a:pPr algn="l"/>
            <a:r>
              <a:rPr lang="en-US" sz="2400" b="1" dirty="0">
                <a:solidFill>
                  <a:srgbClr val="C00000"/>
                </a:solidFill>
                <a:effectLst/>
                <a:ea typeface="宋体" panose="02010600030101010101" pitchFamily="2" charset="-122"/>
              </a:rPr>
              <a:t>B</a:t>
            </a:r>
          </a:p>
        </p:txBody>
      </p:sp>
      <p:sp>
        <p:nvSpPr>
          <p:cNvPr id="22" name="文本框 21"/>
          <p:cNvSpPr txBox="1"/>
          <p:nvPr/>
        </p:nvSpPr>
        <p:spPr>
          <a:xfrm>
            <a:off x="8390344" y="4852457"/>
            <a:ext cx="370115" cy="46037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D</a:t>
            </a:r>
          </a:p>
        </p:txBody>
      </p:sp>
      <p:grpSp>
        <p:nvGrpSpPr>
          <p:cNvPr id="19" name="组合 18"/>
          <p:cNvGrpSpPr/>
          <p:nvPr/>
        </p:nvGrpSpPr>
        <p:grpSpPr>
          <a:xfrm>
            <a:off x="867550" y="283464"/>
            <a:ext cx="1179420" cy="1051559"/>
            <a:chOff x="1313" y="323"/>
            <a:chExt cx="2280" cy="2032"/>
          </a:xfrm>
        </p:grpSpPr>
        <p:grpSp>
          <p:nvGrpSpPr>
            <p:cNvPr id="24" name="组合 158"/>
            <p:cNvGrpSpPr/>
            <p:nvPr/>
          </p:nvGrpSpPr>
          <p:grpSpPr>
            <a:xfrm>
              <a:off x="1313" y="323"/>
              <a:ext cx="2280" cy="2032"/>
              <a:chOff x="3720691" y="2824413"/>
              <a:chExt cx="1341120" cy="1209172"/>
            </a:xfrm>
          </p:grpSpPr>
          <p:sp>
            <p:nvSpPr>
              <p:cNvPr id="2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5"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6" name="图片 25"/>
            <p:cNvPicPr>
              <a:picLocks noChangeAspect="1"/>
            </p:cNvPicPr>
            <p:nvPr/>
          </p:nvPicPr>
          <p:blipFill>
            <a:blip r:embed="rId2"/>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55015" y="1925320"/>
            <a:ext cx="10845800" cy="4556760"/>
          </a:xfrm>
          <a:prstGeom prst="rect">
            <a:avLst/>
          </a:prstGeom>
          <a:noFill/>
        </p:spPr>
        <p:txBody>
          <a:bodyPr wrap="square">
            <a:spAutoFit/>
          </a:bodyPr>
          <a:lstStyle/>
          <a:p>
            <a:pPr algn="l">
              <a:lnSpc>
                <a:spcPct val="106000"/>
              </a:lnSpc>
              <a:buClrTx/>
              <a:buSzTx/>
              <a:buFontTx/>
            </a:pPr>
            <a:r>
              <a:rPr lang="en-US" altLang="zh-CN" sz="2400" i="1" dirty="0">
                <a:solidFill>
                  <a:srgbClr val="0070C0"/>
                </a:solidFill>
                <a:effectLst/>
                <a:ea typeface="宋体" panose="02010600030101010101" pitchFamily="2" charset="-122"/>
                <a:sym typeface="+mn-ea"/>
              </a:rPr>
              <a:t>Fill in the blanks with the most appropriate word from the four choices marked with A, B, C and D.</a:t>
            </a:r>
            <a:endParaRPr lang="en-US" altLang="zh-CN" sz="2400" i="1" dirty="0">
              <a:solidFill>
                <a:srgbClr val="0070C0"/>
              </a:solidFill>
              <a:effectLst/>
              <a:ea typeface="宋体" panose="02010600030101010101" pitchFamily="2" charset="-122"/>
            </a:endParaRPr>
          </a:p>
          <a:p>
            <a:pPr algn="just">
              <a:lnSpc>
                <a:spcPct val="114000"/>
              </a:lnSpc>
            </a:pPr>
            <a:r>
              <a:rPr lang="en-US" altLang="zh-CN" sz="2400" dirty="0">
                <a:ea typeface="等线" panose="02010600030101010101" pitchFamily="2" charset="-122"/>
                <a:sym typeface="+mn-ea"/>
              </a:rPr>
              <a:t>7. Computers should be made readily _______ to teachers and pupils. </a:t>
            </a:r>
            <a:endParaRPr lang="en-US" altLang="zh-CN" sz="2400" dirty="0">
              <a:ea typeface="等线" panose="02010600030101010101" pitchFamily="2" charset="-122"/>
            </a:endParaRPr>
          </a:p>
          <a:p>
            <a:pPr algn="just">
              <a:lnSpc>
                <a:spcPct val="114000"/>
              </a:lnSpc>
            </a:pPr>
            <a:r>
              <a:rPr lang="en-US" altLang="zh-CN" sz="2400" dirty="0">
                <a:ea typeface="等线" panose="02010600030101010101" pitchFamily="2" charset="-122"/>
                <a:sym typeface="+mn-ea"/>
              </a:rPr>
              <a:t>A. accepted       B. accessed                C. assessable                 D. accessible </a:t>
            </a:r>
            <a:endParaRPr lang="en-US" altLang="zh-CN" sz="2400" dirty="0">
              <a:ea typeface="等线" panose="02010600030101010101" pitchFamily="2" charset="-122"/>
            </a:endParaRPr>
          </a:p>
          <a:p>
            <a:pPr algn="just">
              <a:lnSpc>
                <a:spcPct val="114000"/>
              </a:lnSpc>
            </a:pPr>
            <a:r>
              <a:rPr lang="en-US" altLang="zh-CN" sz="2400" dirty="0">
                <a:ea typeface="等线" panose="02010600030101010101" pitchFamily="2" charset="-122"/>
                <a:sym typeface="+mn-ea"/>
              </a:rPr>
              <a:t>8. The clothes they model for this mail-order catalogue are all within easy __ of every woman. </a:t>
            </a:r>
            <a:endParaRPr lang="en-US" altLang="zh-CN" sz="2400" dirty="0">
              <a:ea typeface="等线" panose="02010600030101010101" pitchFamily="2" charset="-122"/>
            </a:endParaRPr>
          </a:p>
          <a:p>
            <a:pPr marL="457200" indent="-457200">
              <a:buAutoNum type="alphaUcPeriod"/>
            </a:pPr>
            <a:r>
              <a:rPr lang="en-US" altLang="zh-CN" sz="2400" dirty="0">
                <a:ea typeface="等线" panose="02010600030101010101" pitchFamily="2" charset="-122"/>
                <a:sym typeface="+mn-ea"/>
              </a:rPr>
              <a:t>hand            B. reach                      C. index                           D. portion </a:t>
            </a:r>
            <a:endParaRPr lang="en-US" altLang="zh-CN" sz="2400" dirty="0">
              <a:ea typeface="等线" panose="02010600030101010101" pitchFamily="2" charset="-122"/>
            </a:endParaRPr>
          </a:p>
          <a:p>
            <a:pPr algn="just">
              <a:lnSpc>
                <a:spcPct val="114000"/>
              </a:lnSpc>
            </a:pPr>
            <a:r>
              <a:rPr lang="en-US" altLang="zh-CN" sz="2400" dirty="0">
                <a:ea typeface="等线" panose="02010600030101010101" pitchFamily="2" charset="-122"/>
                <a:sym typeface="+mn-ea"/>
              </a:rPr>
              <a:t>9. Cashiers are told they must smile as they check C each item and present the bill.___ </a:t>
            </a:r>
            <a:endParaRPr lang="en-US" altLang="zh-CN" sz="2400" dirty="0">
              <a:ea typeface="等线" panose="02010600030101010101" pitchFamily="2" charset="-122"/>
            </a:endParaRPr>
          </a:p>
          <a:p>
            <a:pPr marL="457200" indent="-457200">
              <a:buAutoNum type="alphaUcPeriod"/>
            </a:pPr>
            <a:r>
              <a:rPr lang="en-US" altLang="zh-CN" sz="2400" dirty="0">
                <a:ea typeface="等线" panose="02010600030101010101" pitchFamily="2" charset="-122"/>
                <a:sym typeface="+mn-ea"/>
              </a:rPr>
              <a:t>in                  B. over                        C. out                              D. off </a:t>
            </a:r>
            <a:endParaRPr lang="en-US" altLang="zh-CN" sz="2400" dirty="0">
              <a:ea typeface="等线" panose="02010600030101010101" pitchFamily="2" charset="-122"/>
            </a:endParaRPr>
          </a:p>
          <a:p>
            <a:pPr algn="just">
              <a:lnSpc>
                <a:spcPct val="114000"/>
              </a:lnSpc>
            </a:pPr>
            <a:r>
              <a:rPr lang="en-US" altLang="zh-CN" sz="2400" dirty="0">
                <a:ea typeface="等线" panose="02010600030101010101" pitchFamily="2" charset="-122"/>
                <a:sym typeface="+mn-ea"/>
              </a:rPr>
              <a:t>10. If she does not work hard, Laure is A for disaster. ____</a:t>
            </a:r>
            <a:endParaRPr lang="en-US" altLang="zh-CN" sz="2400" dirty="0">
              <a:ea typeface="等线" panose="02010600030101010101" pitchFamily="2" charset="-122"/>
            </a:endParaRPr>
          </a:p>
          <a:p>
            <a:pPr algn="just">
              <a:lnSpc>
                <a:spcPct val="114000"/>
              </a:lnSpc>
            </a:pPr>
            <a:r>
              <a:rPr lang="en-US" altLang="zh-CN" sz="2400" dirty="0">
                <a:ea typeface="等线" panose="02010600030101010101" pitchFamily="2" charset="-122"/>
                <a:sym typeface="+mn-ea"/>
              </a:rPr>
              <a:t>A. heading        B. looming                  C. transporting              D. doing</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6" name="文本框 5"/>
          <p:cNvSpPr txBox="1"/>
          <p:nvPr/>
        </p:nvSpPr>
        <p:spPr>
          <a:xfrm>
            <a:off x="813013" y="1485265"/>
            <a:ext cx="1243298" cy="46037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l"/>
            <a:r>
              <a:rPr lang="en-US" altLang="zh-CN" sz="2400" b="1" dirty="0">
                <a:effectLst/>
                <a:latin typeface="Bradley Hand ITC" panose="03070402050302030203" pitchFamily="66" charset="0"/>
                <a:ea typeface="宋体" panose="02010600030101010101" pitchFamily="2" charset="-122"/>
              </a:rPr>
              <a:t>Task 1</a:t>
            </a:r>
            <a:endParaRPr lang="zh-CN" altLang="en-US" sz="2400" b="1" dirty="0">
              <a:effectLst/>
              <a:latin typeface="Bradley Hand ITC" panose="03070402050302030203" pitchFamily="66" charset="0"/>
              <a:ea typeface="宋体" panose="02010600030101010101" pitchFamily="2" charset="-122"/>
            </a:endParaRPr>
          </a:p>
        </p:txBody>
      </p:sp>
      <p:grpSp>
        <p:nvGrpSpPr>
          <p:cNvPr id="19" name="组合 18"/>
          <p:cNvGrpSpPr/>
          <p:nvPr/>
        </p:nvGrpSpPr>
        <p:grpSpPr>
          <a:xfrm>
            <a:off x="867550" y="283464"/>
            <a:ext cx="1179420" cy="1051559"/>
            <a:chOff x="1313" y="323"/>
            <a:chExt cx="2280" cy="2032"/>
          </a:xfrm>
        </p:grpSpPr>
        <p:grpSp>
          <p:nvGrpSpPr>
            <p:cNvPr id="24" name="组合 158"/>
            <p:cNvGrpSpPr/>
            <p:nvPr/>
          </p:nvGrpSpPr>
          <p:grpSpPr>
            <a:xfrm>
              <a:off x="1313" y="323"/>
              <a:ext cx="2280" cy="2032"/>
              <a:chOff x="3720691" y="2824413"/>
              <a:chExt cx="1341120" cy="1209172"/>
            </a:xfrm>
          </p:grpSpPr>
          <p:sp>
            <p:nvSpPr>
              <p:cNvPr id="2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5"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6" name="图片 25"/>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7" name="文本框 6"/>
          <p:cNvSpPr txBox="1"/>
          <p:nvPr/>
        </p:nvSpPr>
        <p:spPr>
          <a:xfrm>
            <a:off x="5864041" y="2670169"/>
            <a:ext cx="370115" cy="460375"/>
          </a:xfrm>
          <a:prstGeom prst="rect">
            <a:avLst/>
          </a:prstGeom>
          <a:noFill/>
        </p:spPr>
        <p:txBody>
          <a:bodyPr wrap="square" rtlCol="0">
            <a:spAutoFit/>
          </a:bodyPr>
          <a:lstStyle/>
          <a:p>
            <a:pPr algn="l"/>
            <a:r>
              <a:rPr lang="en-US" sz="2400" b="1" dirty="0">
                <a:solidFill>
                  <a:srgbClr val="C00000"/>
                </a:solidFill>
                <a:effectLst/>
                <a:ea typeface="宋体" panose="02010600030101010101" pitchFamily="2" charset="-122"/>
              </a:rPr>
              <a:t>D</a:t>
            </a:r>
          </a:p>
        </p:txBody>
      </p:sp>
      <p:sp>
        <p:nvSpPr>
          <p:cNvPr id="8" name="文本框 7"/>
          <p:cNvSpPr txBox="1"/>
          <p:nvPr/>
        </p:nvSpPr>
        <p:spPr>
          <a:xfrm>
            <a:off x="10092372" y="3530375"/>
            <a:ext cx="370115" cy="460375"/>
          </a:xfrm>
          <a:prstGeom prst="rect">
            <a:avLst/>
          </a:prstGeom>
          <a:noFill/>
        </p:spPr>
        <p:txBody>
          <a:bodyPr wrap="square" rtlCol="0">
            <a:spAutoFit/>
          </a:bodyPr>
          <a:lstStyle/>
          <a:p>
            <a:pPr algn="l"/>
            <a:r>
              <a:rPr lang="en-US" sz="2400" b="1" dirty="0">
                <a:solidFill>
                  <a:srgbClr val="C00000"/>
                </a:solidFill>
                <a:effectLst/>
                <a:ea typeface="宋体" panose="02010600030101010101" pitchFamily="2" charset="-122"/>
              </a:rPr>
              <a:t>B</a:t>
            </a:r>
          </a:p>
        </p:txBody>
      </p:sp>
      <p:sp>
        <p:nvSpPr>
          <p:cNvPr id="10" name="文本框 9"/>
          <p:cNvSpPr txBox="1"/>
          <p:nvPr/>
        </p:nvSpPr>
        <p:spPr>
          <a:xfrm>
            <a:off x="11060430" y="4703445"/>
            <a:ext cx="370205" cy="460375"/>
          </a:xfrm>
          <a:prstGeom prst="rect">
            <a:avLst/>
          </a:prstGeom>
          <a:noFill/>
        </p:spPr>
        <p:txBody>
          <a:bodyPr wrap="square" rtlCol="0">
            <a:spAutoFit/>
          </a:bodyPr>
          <a:lstStyle/>
          <a:p>
            <a:pPr algn="l"/>
            <a:r>
              <a:rPr lang="en-US" sz="2400" b="1" dirty="0">
                <a:solidFill>
                  <a:srgbClr val="C00000"/>
                </a:solidFill>
                <a:ea typeface="宋体" panose="02010600030101010101" pitchFamily="2" charset="-122"/>
              </a:rPr>
              <a:t>C</a:t>
            </a:r>
            <a:endParaRPr lang="en-US" sz="2400" b="1" dirty="0">
              <a:solidFill>
                <a:srgbClr val="C00000"/>
              </a:solidFill>
              <a:effectLst/>
              <a:ea typeface="宋体" panose="02010600030101010101" pitchFamily="2" charset="-122"/>
            </a:endParaRPr>
          </a:p>
        </p:txBody>
      </p:sp>
      <p:sp>
        <p:nvSpPr>
          <p:cNvPr id="11" name="文本框 10"/>
          <p:cNvSpPr txBox="1"/>
          <p:nvPr/>
        </p:nvSpPr>
        <p:spPr>
          <a:xfrm>
            <a:off x="7453967" y="5532168"/>
            <a:ext cx="370115" cy="461665"/>
          </a:xfrm>
          <a:prstGeom prst="rect">
            <a:avLst/>
          </a:prstGeom>
          <a:noFill/>
        </p:spPr>
        <p:txBody>
          <a:bodyPr wrap="square" rtlCol="0">
            <a:spAutoFit/>
          </a:bodyPr>
          <a:lstStyle/>
          <a:p>
            <a:pPr algn="l"/>
            <a:r>
              <a:rPr lang="en-US" altLang="zh-CN" sz="2400" b="1" dirty="0">
                <a:solidFill>
                  <a:srgbClr val="C00000"/>
                </a:solidFill>
                <a:ea typeface="宋体" panose="02010600030101010101" pitchFamily="2" charset="-122"/>
              </a:rPr>
              <a:t>A</a:t>
            </a:r>
            <a:endParaRPr lang="zh-CN" altLang="en-US" sz="2400" b="1" dirty="0">
              <a:solidFill>
                <a:srgbClr val="C00000"/>
              </a:solidFill>
              <a:effectLst/>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55015" y="1925320"/>
            <a:ext cx="10845800" cy="829945"/>
          </a:xfrm>
          <a:prstGeom prst="rect">
            <a:avLst/>
          </a:prstGeom>
          <a:noFill/>
        </p:spPr>
        <p:txBody>
          <a:bodyPr wrap="square">
            <a:spAutoFit/>
          </a:bodyPr>
          <a:lstStyle/>
          <a:p>
            <a:pPr indent="0" algn="l" fontAlgn="auto">
              <a:lnSpc>
                <a:spcPct val="100000"/>
              </a:lnSpc>
            </a:pPr>
            <a:r>
              <a:rPr lang="en-US" altLang="zh-CN" sz="2400" i="1" dirty="0">
                <a:solidFill>
                  <a:srgbClr val="0070C0"/>
                </a:solidFill>
                <a:effectLst/>
                <a:ea typeface="宋体" panose="02010600030101010101" pitchFamily="2" charset="-122"/>
                <a:sym typeface="+mn-ea"/>
              </a:rPr>
              <a:t>Complete the following summary with words chosen from Reading A. The initial letter of each word is given.</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6" name="文本框 5"/>
          <p:cNvSpPr txBox="1"/>
          <p:nvPr/>
        </p:nvSpPr>
        <p:spPr>
          <a:xfrm>
            <a:off x="813013" y="1485265"/>
            <a:ext cx="1243298" cy="46037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l"/>
            <a:r>
              <a:rPr lang="en-US" altLang="zh-CN" sz="2400" b="1" dirty="0">
                <a:effectLst/>
                <a:latin typeface="Bradley Hand ITC" panose="03070402050302030203" pitchFamily="66" charset="0"/>
                <a:ea typeface="宋体" panose="02010600030101010101" pitchFamily="2" charset="-122"/>
              </a:rPr>
              <a:t>Task </a:t>
            </a:r>
            <a:r>
              <a:rPr lang="en-US" sz="2400" b="1" dirty="0">
                <a:effectLst/>
                <a:latin typeface="Bradley Hand ITC" panose="03070402050302030203" pitchFamily="66" charset="0"/>
                <a:ea typeface="宋体" panose="02010600030101010101" pitchFamily="2" charset="-122"/>
              </a:rPr>
              <a:t>2</a:t>
            </a:r>
          </a:p>
        </p:txBody>
      </p:sp>
      <p:grpSp>
        <p:nvGrpSpPr>
          <p:cNvPr id="19" name="组合 18"/>
          <p:cNvGrpSpPr/>
          <p:nvPr/>
        </p:nvGrpSpPr>
        <p:grpSpPr>
          <a:xfrm>
            <a:off x="867550" y="283464"/>
            <a:ext cx="1179420" cy="1051559"/>
            <a:chOff x="1313" y="323"/>
            <a:chExt cx="2280" cy="2032"/>
          </a:xfrm>
        </p:grpSpPr>
        <p:grpSp>
          <p:nvGrpSpPr>
            <p:cNvPr id="24" name="组合 158"/>
            <p:cNvGrpSpPr/>
            <p:nvPr/>
          </p:nvGrpSpPr>
          <p:grpSpPr>
            <a:xfrm>
              <a:off x="1313" y="323"/>
              <a:ext cx="2280" cy="2032"/>
              <a:chOff x="3720691" y="2824413"/>
              <a:chExt cx="1341120" cy="1209172"/>
            </a:xfrm>
          </p:grpSpPr>
          <p:sp>
            <p:nvSpPr>
              <p:cNvPr id="2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5"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6" name="图片 25"/>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4" name="文本框 3"/>
          <p:cNvSpPr txBox="1"/>
          <p:nvPr/>
        </p:nvSpPr>
        <p:spPr>
          <a:xfrm>
            <a:off x="653415" y="2623185"/>
            <a:ext cx="11040110" cy="3876675"/>
          </a:xfrm>
          <a:prstGeom prst="rect">
            <a:avLst/>
          </a:prstGeom>
          <a:noFill/>
        </p:spPr>
        <p:txBody>
          <a:bodyPr wrap="square">
            <a:spAutoFit/>
          </a:bodyPr>
          <a:lstStyle/>
          <a:p>
            <a:pPr algn="just">
              <a:lnSpc>
                <a:spcPct val="114000"/>
              </a:lnSpc>
            </a:pPr>
            <a:r>
              <a:rPr lang="en-US" altLang="zh-CN" sz="2400" dirty="0">
                <a:latin typeface="Calibri" panose="020F0502020204030204" pitchFamily="34" charset="0"/>
                <a:ea typeface="等线" panose="02010600030101010101" pitchFamily="2" charset="-122"/>
                <a:cs typeface="Calibri" panose="020F0502020204030204" pitchFamily="34" charset="0"/>
              </a:rPr>
              <a:t>In order to understand college students’ study habits, the author </a:t>
            </a:r>
            <a:r>
              <a:rPr lang="en-US" altLang="zh-CN" sz="2400" b="1" dirty="0">
                <a:latin typeface="Calibri" panose="020F0502020204030204" pitchFamily="34" charset="0"/>
                <a:ea typeface="等线" panose="02010600030101010101" pitchFamily="2" charset="-122"/>
                <a:cs typeface="Calibri" panose="020F0502020204030204" pitchFamily="34" charset="0"/>
              </a:rPr>
              <a:t>c</a:t>
            </a:r>
            <a:r>
              <a:rPr lang="en-US" altLang="zh-CN" sz="2400" dirty="0">
                <a:latin typeface="Calibri" panose="020F0502020204030204" pitchFamily="34" charset="0"/>
                <a:ea typeface="等线" panose="02010600030101010101" pitchFamily="2" charset="-122"/>
                <a:cs typeface="Calibri" panose="020F0502020204030204" pitchFamily="34" charset="0"/>
              </a:rPr>
              <a:t>_________ a survey on why students use their college library and concluded with 4 top reasons. First, the majority of the students in the survey claimed that they use the library because they regard it as a great learning space to get </a:t>
            </a:r>
            <a:r>
              <a:rPr lang="en-US" altLang="zh-CN" sz="2400" b="1" dirty="0">
                <a:latin typeface="Calibri" panose="020F0502020204030204" pitchFamily="34" charset="0"/>
                <a:ea typeface="等线" panose="02010600030101010101" pitchFamily="2" charset="-122"/>
                <a:cs typeface="Calibri" panose="020F0502020204030204" pitchFamily="34" charset="0"/>
              </a:rPr>
              <a:t>s</a:t>
            </a:r>
            <a:r>
              <a:rPr lang="en-US" altLang="zh-CN" sz="2400" dirty="0">
                <a:latin typeface="Calibri" panose="020F0502020204030204" pitchFamily="34" charset="0"/>
                <a:ea typeface="等线" panose="02010600030101010101" pitchFamily="2" charset="-122"/>
                <a:cs typeface="Calibri" panose="020F0502020204030204" pitchFamily="34" charset="0"/>
              </a:rPr>
              <a:t>______ about their assignments. Second, about half of the students stated that they visit the library to </a:t>
            </a:r>
            <a:r>
              <a:rPr lang="en-US" altLang="zh-CN" sz="2400" b="1" dirty="0">
                <a:latin typeface="Calibri" panose="020F0502020204030204" pitchFamily="34" charset="0"/>
                <a:ea typeface="等线" panose="02010600030101010101" pitchFamily="2" charset="-122"/>
                <a:cs typeface="Calibri" panose="020F0502020204030204" pitchFamily="34" charset="0"/>
              </a:rPr>
              <a:t>a</a:t>
            </a:r>
            <a:r>
              <a:rPr lang="en-US" altLang="zh-CN" sz="2400" dirty="0">
                <a:latin typeface="Calibri" panose="020F0502020204030204" pitchFamily="34" charset="0"/>
                <a:ea typeface="等线" panose="02010600030101010101" pitchFamily="2" charset="-122"/>
                <a:cs typeface="Calibri" panose="020F0502020204030204" pitchFamily="34" charset="0"/>
              </a:rPr>
              <a:t>______  the online databases so as to complete a </a:t>
            </a:r>
            <a:r>
              <a:rPr lang="en-US" altLang="zh-CN" sz="2400" b="1" dirty="0" err="1">
                <a:latin typeface="Calibri" panose="020F0502020204030204" pitchFamily="34" charset="0"/>
                <a:ea typeface="等线" panose="02010600030101010101" pitchFamily="2" charset="-122"/>
                <a:cs typeface="Calibri" panose="020F0502020204030204" pitchFamily="34" charset="0"/>
              </a:rPr>
              <a:t>p______</a:t>
            </a:r>
            <a:r>
              <a:rPr lang="en-US" altLang="zh-CN" sz="2400" dirty="0" err="1">
                <a:latin typeface="Calibri" panose="020F0502020204030204" pitchFamily="34" charset="0"/>
                <a:ea typeface="等线" panose="02010600030101010101" pitchFamily="2" charset="-122"/>
                <a:cs typeface="Calibri" panose="020F0502020204030204" pitchFamily="34" charset="0"/>
              </a:rPr>
              <a:t>of</a:t>
            </a:r>
            <a:r>
              <a:rPr lang="en-US" altLang="zh-CN" sz="2400" dirty="0">
                <a:latin typeface="Calibri" panose="020F0502020204030204" pitchFamily="34" charset="0"/>
                <a:ea typeface="等线" panose="02010600030101010101" pitchFamily="2" charset="-122"/>
                <a:cs typeface="Calibri" panose="020F0502020204030204" pitchFamily="34" charset="0"/>
              </a:rPr>
              <a:t> their research work. Third, 39% of the surveyed students have realized the great value of the reference materials in the library where </a:t>
            </a:r>
            <a:r>
              <a:rPr lang="en-US" altLang="zh-CN" sz="2400" b="1" dirty="0" err="1">
                <a:latin typeface="Calibri" panose="020F0502020204030204" pitchFamily="34" charset="0"/>
                <a:ea typeface="等线" panose="02010600030101010101" pitchFamily="2" charset="-122"/>
                <a:cs typeface="Calibri" panose="020F0502020204030204" pitchFamily="34" charset="0"/>
              </a:rPr>
              <a:t>e</a:t>
            </a:r>
            <a:r>
              <a:rPr lang="en-US" altLang="zh-CN" sz="2400" dirty="0" err="1">
                <a:latin typeface="Calibri" panose="020F0502020204030204" pitchFamily="34" charset="0"/>
                <a:ea typeface="等线" panose="02010600030101010101" pitchFamily="2" charset="-122"/>
                <a:cs typeface="Calibri" panose="020F0502020204030204" pitchFamily="34" charset="0"/>
              </a:rPr>
              <a:t>_____________,specialized</a:t>
            </a:r>
            <a:r>
              <a:rPr lang="en-US" altLang="zh-CN" sz="2400" dirty="0">
                <a:latin typeface="Calibri" panose="020F0502020204030204" pitchFamily="34" charset="0"/>
                <a:ea typeface="等线" panose="02010600030101010101" pitchFamily="2" charset="-122"/>
                <a:cs typeface="Calibri" panose="020F0502020204030204" pitchFamily="34" charset="0"/>
              </a:rPr>
              <a:t> </a:t>
            </a:r>
            <a:r>
              <a:rPr lang="en-US" altLang="zh-CN" sz="2400" b="1" dirty="0">
                <a:latin typeface="Calibri" panose="020F0502020204030204" pitchFamily="34" charset="0"/>
                <a:ea typeface="等线" panose="02010600030101010101" pitchFamily="2" charset="-122"/>
                <a:cs typeface="Calibri" panose="020F0502020204030204" pitchFamily="34" charset="0"/>
              </a:rPr>
              <a:t>p</a:t>
            </a:r>
            <a:r>
              <a:rPr lang="en-US" altLang="zh-CN" sz="2400" dirty="0">
                <a:latin typeface="Calibri" panose="020F0502020204030204" pitchFamily="34" charset="0"/>
                <a:ea typeface="等线" panose="02010600030101010101" pitchFamily="2" charset="-122"/>
                <a:cs typeface="Calibri" panose="020F0502020204030204" pitchFamily="34" charset="0"/>
              </a:rPr>
              <a:t>___________ and non-circulating materials are available for their projects. </a:t>
            </a:r>
            <a:r>
              <a:rPr lang="en-US" altLang="zh-CN" sz="1800" kern="100" dirty="0">
                <a:effectLst/>
                <a:latin typeface="Times New Roman" panose="02020603050405020304" pitchFamily="18" charset="0"/>
                <a:ea typeface="宋体" panose="02010600030101010101" pitchFamily="2" charset="-122"/>
              </a:rPr>
              <a:t>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12" name="文本框 11"/>
          <p:cNvSpPr txBox="1"/>
          <p:nvPr/>
        </p:nvSpPr>
        <p:spPr>
          <a:xfrm>
            <a:off x="9025275" y="2643704"/>
            <a:ext cx="1377172" cy="461665"/>
          </a:xfrm>
          <a:prstGeom prst="rect">
            <a:avLst/>
          </a:prstGeom>
          <a:noFill/>
        </p:spPr>
        <p:txBody>
          <a:bodyPr wrap="none" rtlCol="0">
            <a:spAutoFit/>
          </a:bodyPr>
          <a:lstStyle/>
          <a:p>
            <a:r>
              <a:rPr lang="en-US" altLang="zh-CN" sz="2400" dirty="0" err="1">
                <a:solidFill>
                  <a:srgbClr val="C00000"/>
                </a:solidFill>
                <a:latin typeface="Calibri" panose="020F0502020204030204" pitchFamily="34" charset="0"/>
                <a:ea typeface="等线" panose="02010600030101010101" pitchFamily="2" charset="-122"/>
                <a:cs typeface="Calibri" panose="020F0502020204030204" pitchFamily="34" charset="0"/>
              </a:rPr>
              <a:t>onducted</a:t>
            </a:r>
            <a:endParaRPr lang="en-US" altLang="zh-CN" sz="2400" dirty="0" err="1">
              <a:solidFill>
                <a:srgbClr val="C00000"/>
              </a:solidFill>
              <a:effectLst/>
              <a:latin typeface="Calibri" panose="020F0502020204030204" pitchFamily="34" charset="0"/>
              <a:ea typeface="等线" panose="02010600030101010101" pitchFamily="2" charset="-122"/>
              <a:cs typeface="Calibri" panose="020F0502020204030204" pitchFamily="34" charset="0"/>
            </a:endParaRPr>
          </a:p>
        </p:txBody>
      </p:sp>
      <p:sp>
        <p:nvSpPr>
          <p:cNvPr id="17" name="文本框 16"/>
          <p:cNvSpPr txBox="1"/>
          <p:nvPr/>
        </p:nvSpPr>
        <p:spPr>
          <a:xfrm>
            <a:off x="6261021" y="3898250"/>
            <a:ext cx="950595" cy="460375"/>
          </a:xfrm>
          <a:prstGeom prst="rect">
            <a:avLst/>
          </a:prstGeom>
          <a:noFill/>
        </p:spPr>
        <p:txBody>
          <a:bodyPr wrap="none" rtlCol="0">
            <a:spAutoFit/>
          </a:bodyPr>
          <a:lstStyle/>
          <a:p>
            <a:pPr algn="l">
              <a:buClrTx/>
              <a:buSzTx/>
              <a:buFontTx/>
            </a:pPr>
            <a:r>
              <a:rPr lang="en-US" altLang="zh-CN" sz="2400" dirty="0" err="1">
                <a:solidFill>
                  <a:srgbClr val="C00000"/>
                </a:solidFill>
                <a:latin typeface="Calibri" panose="020F0502020204030204" pitchFamily="34" charset="0"/>
                <a:ea typeface="等线" panose="02010600030101010101" pitchFamily="2" charset="-122"/>
                <a:cs typeface="Calibri" panose="020F0502020204030204" pitchFamily="34" charset="0"/>
              </a:rPr>
              <a:t>erious</a:t>
            </a:r>
          </a:p>
        </p:txBody>
      </p:sp>
      <p:sp>
        <p:nvSpPr>
          <p:cNvPr id="18" name="文本框 17"/>
          <p:cNvSpPr txBox="1"/>
          <p:nvPr/>
        </p:nvSpPr>
        <p:spPr>
          <a:xfrm>
            <a:off x="9045869" y="4290003"/>
            <a:ext cx="831215" cy="460375"/>
          </a:xfrm>
          <a:prstGeom prst="rect">
            <a:avLst/>
          </a:prstGeom>
          <a:noFill/>
        </p:spPr>
        <p:txBody>
          <a:bodyPr wrap="none" rtlCol="0">
            <a:spAutoFit/>
          </a:bodyPr>
          <a:lstStyle/>
          <a:p>
            <a:pPr algn="l">
              <a:buClrTx/>
              <a:buSzTx/>
              <a:buFontTx/>
            </a:pPr>
            <a:r>
              <a:rPr lang="en-US" altLang="zh-CN" sz="2400" dirty="0" err="1">
                <a:solidFill>
                  <a:srgbClr val="C00000"/>
                </a:solidFill>
                <a:latin typeface="Calibri" panose="020F0502020204030204" pitchFamily="34" charset="0"/>
                <a:ea typeface="等线" panose="02010600030101010101" pitchFamily="2" charset="-122"/>
                <a:cs typeface="Calibri" panose="020F0502020204030204" pitchFamily="34" charset="0"/>
              </a:rPr>
              <a:t>ccess</a:t>
            </a:r>
          </a:p>
        </p:txBody>
      </p:sp>
      <p:sp>
        <p:nvSpPr>
          <p:cNvPr id="13" name="文本框 12"/>
          <p:cNvSpPr txBox="1"/>
          <p:nvPr/>
        </p:nvSpPr>
        <p:spPr>
          <a:xfrm>
            <a:off x="5090748" y="4712013"/>
            <a:ext cx="942340" cy="460375"/>
          </a:xfrm>
          <a:prstGeom prst="rect">
            <a:avLst/>
          </a:prstGeom>
          <a:noFill/>
        </p:spPr>
        <p:txBody>
          <a:bodyPr wrap="none" rtlCol="0">
            <a:spAutoFit/>
          </a:bodyPr>
          <a:lstStyle/>
          <a:p>
            <a:pPr algn="l">
              <a:buClrTx/>
              <a:buSzTx/>
              <a:buFontTx/>
            </a:pPr>
            <a:r>
              <a:rPr lang="en-US" altLang="zh-CN" sz="2400" dirty="0" err="1">
                <a:solidFill>
                  <a:srgbClr val="C00000"/>
                </a:solidFill>
                <a:latin typeface="Calibri" panose="020F0502020204030204" pitchFamily="34" charset="0"/>
                <a:ea typeface="等线" panose="02010600030101010101" pitchFamily="2" charset="-122"/>
                <a:cs typeface="Calibri" panose="020F0502020204030204" pitchFamily="34" charset="0"/>
              </a:rPr>
              <a:t>ortion</a:t>
            </a:r>
          </a:p>
        </p:txBody>
      </p:sp>
      <p:sp>
        <p:nvSpPr>
          <p:cNvPr id="20" name="文本框 19"/>
          <p:cNvSpPr txBox="1"/>
          <p:nvPr/>
        </p:nvSpPr>
        <p:spPr>
          <a:xfrm>
            <a:off x="1737606" y="5517727"/>
            <a:ext cx="1771650" cy="460375"/>
          </a:xfrm>
          <a:prstGeom prst="rect">
            <a:avLst/>
          </a:prstGeom>
          <a:noFill/>
        </p:spPr>
        <p:txBody>
          <a:bodyPr wrap="none" rtlCol="0">
            <a:spAutoFit/>
          </a:bodyPr>
          <a:lstStyle/>
          <a:p>
            <a:pPr algn="l">
              <a:buClrTx/>
              <a:buSzTx/>
              <a:buFontTx/>
            </a:pPr>
            <a:r>
              <a:rPr lang="en-US" altLang="zh-CN" sz="2400" dirty="0" err="1">
                <a:solidFill>
                  <a:srgbClr val="C00000"/>
                </a:solidFill>
                <a:latin typeface="Calibri" panose="020F0502020204030204" pitchFamily="34" charset="0"/>
                <a:ea typeface="等线" panose="02010600030101010101" pitchFamily="2" charset="-122"/>
                <a:cs typeface="Calibri" panose="020F0502020204030204" pitchFamily="34" charset="0"/>
              </a:rPr>
              <a:t>ncyclopedias</a:t>
            </a:r>
          </a:p>
        </p:txBody>
      </p:sp>
      <p:sp>
        <p:nvSpPr>
          <p:cNvPr id="21" name="文本框 20"/>
          <p:cNvSpPr txBox="1"/>
          <p:nvPr/>
        </p:nvSpPr>
        <p:spPr>
          <a:xfrm>
            <a:off x="5473595" y="5538683"/>
            <a:ext cx="1524000" cy="460375"/>
          </a:xfrm>
          <a:prstGeom prst="rect">
            <a:avLst/>
          </a:prstGeom>
          <a:noFill/>
        </p:spPr>
        <p:txBody>
          <a:bodyPr wrap="none" rtlCol="0">
            <a:spAutoFit/>
          </a:bodyPr>
          <a:lstStyle/>
          <a:p>
            <a:pPr algn="l">
              <a:buClrTx/>
              <a:buSzTx/>
              <a:buFontTx/>
            </a:pPr>
            <a:r>
              <a:rPr lang="en-US" altLang="zh-CN" sz="2400" dirty="0" err="1">
                <a:solidFill>
                  <a:srgbClr val="C00000"/>
                </a:solidFill>
                <a:latin typeface="Calibri" panose="020F0502020204030204" pitchFamily="34" charset="0"/>
                <a:ea typeface="等线" panose="02010600030101010101" pitchFamily="2" charset="-122"/>
                <a:cs typeface="Calibri" panose="020F0502020204030204" pitchFamily="34" charset="0"/>
              </a:rPr>
              <a:t>ublications</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p:bldP spid="18" grpId="0"/>
      <p:bldP spid="13" grpId="0"/>
      <p:bldP spid="20" grpId="0"/>
      <p:bldP spid="2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55015" y="1925320"/>
            <a:ext cx="10845800" cy="829945"/>
          </a:xfrm>
          <a:prstGeom prst="rect">
            <a:avLst/>
          </a:prstGeom>
          <a:noFill/>
        </p:spPr>
        <p:txBody>
          <a:bodyPr wrap="square">
            <a:spAutoFit/>
          </a:bodyPr>
          <a:lstStyle/>
          <a:p>
            <a:pPr indent="0" algn="l" fontAlgn="auto">
              <a:lnSpc>
                <a:spcPct val="100000"/>
              </a:lnSpc>
            </a:pPr>
            <a:r>
              <a:rPr lang="en-US" altLang="zh-CN" sz="2400" i="1" dirty="0">
                <a:solidFill>
                  <a:srgbClr val="0070C0"/>
                </a:solidFill>
                <a:effectLst/>
                <a:ea typeface="宋体" panose="02010600030101010101" pitchFamily="2" charset="-122"/>
                <a:sym typeface="+mn-ea"/>
              </a:rPr>
              <a:t>Complete the following summary with words chosen from Reading A. The initial letter of each word is given.</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6" name="文本框 5"/>
          <p:cNvSpPr txBox="1"/>
          <p:nvPr/>
        </p:nvSpPr>
        <p:spPr>
          <a:xfrm>
            <a:off x="813013" y="1485265"/>
            <a:ext cx="1243298" cy="46037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l"/>
            <a:r>
              <a:rPr lang="en-US" altLang="zh-CN" sz="2400" b="1" dirty="0">
                <a:effectLst/>
                <a:latin typeface="Bradley Hand ITC" panose="03070402050302030203" pitchFamily="66" charset="0"/>
                <a:ea typeface="宋体" panose="02010600030101010101" pitchFamily="2" charset="-122"/>
              </a:rPr>
              <a:t>Task </a:t>
            </a:r>
            <a:r>
              <a:rPr lang="en-US" sz="2400" b="1" dirty="0">
                <a:effectLst/>
                <a:latin typeface="Bradley Hand ITC" panose="03070402050302030203" pitchFamily="66" charset="0"/>
                <a:ea typeface="宋体" panose="02010600030101010101" pitchFamily="2" charset="-122"/>
              </a:rPr>
              <a:t>2</a:t>
            </a:r>
          </a:p>
        </p:txBody>
      </p:sp>
      <p:grpSp>
        <p:nvGrpSpPr>
          <p:cNvPr id="19" name="组合 18"/>
          <p:cNvGrpSpPr/>
          <p:nvPr/>
        </p:nvGrpSpPr>
        <p:grpSpPr>
          <a:xfrm>
            <a:off x="867550" y="283464"/>
            <a:ext cx="1179420" cy="1051559"/>
            <a:chOff x="1313" y="323"/>
            <a:chExt cx="2280" cy="2032"/>
          </a:xfrm>
        </p:grpSpPr>
        <p:grpSp>
          <p:nvGrpSpPr>
            <p:cNvPr id="24" name="组合 158"/>
            <p:cNvGrpSpPr/>
            <p:nvPr/>
          </p:nvGrpSpPr>
          <p:grpSpPr>
            <a:xfrm>
              <a:off x="1313" y="323"/>
              <a:ext cx="2280" cy="2032"/>
              <a:chOff x="3720691" y="2824413"/>
              <a:chExt cx="1341120" cy="1209172"/>
            </a:xfrm>
          </p:grpSpPr>
          <p:sp>
            <p:nvSpPr>
              <p:cNvPr id="2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5"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6" name="图片 25"/>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7" name="文本框 6"/>
          <p:cNvSpPr txBox="1"/>
          <p:nvPr/>
        </p:nvSpPr>
        <p:spPr>
          <a:xfrm>
            <a:off x="681355" y="3027045"/>
            <a:ext cx="11047730" cy="1773555"/>
          </a:xfrm>
          <a:prstGeom prst="rect">
            <a:avLst/>
          </a:prstGeom>
          <a:noFill/>
        </p:spPr>
        <p:txBody>
          <a:bodyPr wrap="square">
            <a:spAutoFit/>
          </a:bodyPr>
          <a:lstStyle/>
          <a:p>
            <a:pPr algn="just">
              <a:lnSpc>
                <a:spcPct val="114000"/>
              </a:lnSpc>
            </a:pPr>
            <a:r>
              <a:rPr lang="en-US" altLang="zh-CN" sz="2400" dirty="0">
                <a:latin typeface="Calibri" panose="020F0502020204030204" pitchFamily="34" charset="0"/>
                <a:ea typeface="等线" panose="02010600030101010101" pitchFamily="2" charset="-122"/>
                <a:cs typeface="Calibri" panose="020F0502020204030204" pitchFamily="34" charset="0"/>
              </a:rPr>
              <a:t>Finally, one third of the students considered the library a popular place for them to meet their groups to talk </a:t>
            </a:r>
            <a:r>
              <a:rPr lang="en-US" altLang="zh-CN" sz="2400" b="1" dirty="0" err="1">
                <a:latin typeface="Calibri" panose="020F0502020204030204" pitchFamily="34" charset="0"/>
                <a:ea typeface="等线" panose="02010600030101010101" pitchFamily="2" charset="-122"/>
                <a:cs typeface="Calibri" panose="020F0502020204030204" pitchFamily="34" charset="0"/>
              </a:rPr>
              <a:t>o</a:t>
            </a:r>
            <a:r>
              <a:rPr lang="en-US" altLang="zh-CN" sz="2400" dirty="0" err="1">
                <a:latin typeface="Calibri" panose="020F0502020204030204" pitchFamily="34" charset="0"/>
                <a:ea typeface="等线" panose="02010600030101010101" pitchFamily="2" charset="-122"/>
                <a:cs typeface="Calibri" panose="020F0502020204030204" pitchFamily="34" charset="0"/>
              </a:rPr>
              <a:t>______the</a:t>
            </a:r>
            <a:r>
              <a:rPr lang="en-US" altLang="zh-CN" sz="2400" dirty="0">
                <a:latin typeface="Calibri" panose="020F0502020204030204" pitchFamily="34" charset="0"/>
                <a:ea typeface="等线" panose="02010600030101010101" pitchFamily="2" charset="-122"/>
                <a:cs typeface="Calibri" panose="020F0502020204030204" pitchFamily="34" charset="0"/>
              </a:rPr>
              <a:t> details of their projects. No matter what the reasons are, the author believed that the college library is an important hub of campus life and </a:t>
            </a:r>
            <a:r>
              <a:rPr lang="en-US" altLang="zh-CN" sz="2400" b="1" dirty="0">
                <a:latin typeface="Calibri" panose="020F0502020204030204" pitchFamily="34" charset="0"/>
                <a:ea typeface="等线" panose="02010600030101010101" pitchFamily="2" charset="-122"/>
                <a:cs typeface="Calibri" panose="020F0502020204030204" pitchFamily="34" charset="0"/>
              </a:rPr>
              <a:t>a</a:t>
            </a:r>
            <a:r>
              <a:rPr lang="en-US" altLang="zh-CN" sz="2400" dirty="0">
                <a:latin typeface="Calibri" panose="020F0502020204030204" pitchFamily="34" charset="0"/>
                <a:ea typeface="等线" panose="02010600030101010101" pitchFamily="2" charset="-122"/>
                <a:cs typeface="Calibri" panose="020F0502020204030204" pitchFamily="34" charset="0"/>
              </a:rPr>
              <a:t>______ the students to study more efficiently and e___________.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22" name="文本框 21"/>
          <p:cNvSpPr txBox="1"/>
          <p:nvPr/>
        </p:nvSpPr>
        <p:spPr>
          <a:xfrm>
            <a:off x="4206623" y="3418333"/>
            <a:ext cx="651332" cy="461665"/>
          </a:xfrm>
          <a:prstGeom prst="rect">
            <a:avLst/>
          </a:prstGeom>
          <a:noFill/>
        </p:spPr>
        <p:txBody>
          <a:bodyPr wrap="none" rtlCol="0">
            <a:spAutoFit/>
          </a:bodyPr>
          <a:lstStyle/>
          <a:p>
            <a:r>
              <a:rPr lang="en-US" altLang="zh-CN" sz="2400" dirty="0">
                <a:solidFill>
                  <a:srgbClr val="FF0000"/>
                </a:solidFill>
                <a:latin typeface="Calibri" panose="020F0502020204030204" pitchFamily="34" charset="0"/>
                <a:ea typeface="等线" panose="02010600030101010101" pitchFamily="2" charset="-122"/>
                <a:cs typeface="Calibri" panose="020F0502020204030204" pitchFamily="34" charset="0"/>
              </a:rPr>
              <a:t> </a:t>
            </a:r>
            <a:r>
              <a:rPr lang="en-US" altLang="zh-CN" sz="2400" dirty="0" err="1">
                <a:solidFill>
                  <a:srgbClr val="C00000"/>
                </a:solidFill>
                <a:latin typeface="Calibri" panose="020F0502020204030204" pitchFamily="34" charset="0"/>
                <a:ea typeface="等线" panose="02010600030101010101" pitchFamily="2" charset="-122"/>
                <a:cs typeface="Calibri" panose="020F0502020204030204" pitchFamily="34" charset="0"/>
              </a:rPr>
              <a:t>ver</a:t>
            </a:r>
            <a:endParaRPr lang="en-US" altLang="zh-CN" sz="2400" dirty="0" err="1">
              <a:solidFill>
                <a:srgbClr val="C00000"/>
              </a:solidFill>
              <a:effectLst/>
              <a:latin typeface="Calibri" panose="020F0502020204030204" pitchFamily="34" charset="0"/>
              <a:ea typeface="等线" panose="02010600030101010101" pitchFamily="2" charset="-122"/>
              <a:cs typeface="Calibri" panose="020F0502020204030204" pitchFamily="34" charset="0"/>
            </a:endParaRPr>
          </a:p>
        </p:txBody>
      </p:sp>
      <p:sp>
        <p:nvSpPr>
          <p:cNvPr id="23" name="文本框 22"/>
          <p:cNvSpPr txBox="1"/>
          <p:nvPr/>
        </p:nvSpPr>
        <p:spPr>
          <a:xfrm>
            <a:off x="1810064" y="4257823"/>
            <a:ext cx="904158" cy="461665"/>
          </a:xfrm>
          <a:prstGeom prst="rect">
            <a:avLst/>
          </a:prstGeom>
          <a:noFill/>
        </p:spPr>
        <p:txBody>
          <a:bodyPr wrap="none" rtlCol="0">
            <a:spAutoFit/>
          </a:bodyPr>
          <a:lstStyle/>
          <a:p>
            <a:r>
              <a:rPr lang="en-US" altLang="zh-CN" sz="2400" dirty="0">
                <a:solidFill>
                  <a:srgbClr val="FF0000"/>
                </a:solidFill>
                <a:latin typeface="Calibri" panose="020F0502020204030204" pitchFamily="34" charset="0"/>
                <a:ea typeface="等线" panose="02010600030101010101" pitchFamily="2" charset="-122"/>
                <a:cs typeface="Calibri" panose="020F0502020204030204" pitchFamily="34" charset="0"/>
              </a:rPr>
              <a:t> </a:t>
            </a:r>
            <a:r>
              <a:rPr lang="en-US" altLang="zh-CN" sz="2400" dirty="0" err="1">
                <a:solidFill>
                  <a:srgbClr val="C00000"/>
                </a:solidFill>
                <a:latin typeface="Calibri" panose="020F0502020204030204" pitchFamily="34" charset="0"/>
                <a:ea typeface="等线" panose="02010600030101010101" pitchFamily="2" charset="-122"/>
                <a:cs typeface="Calibri" panose="020F0502020204030204" pitchFamily="34" charset="0"/>
              </a:rPr>
              <a:t>ssists</a:t>
            </a:r>
            <a:endParaRPr lang="en-US" altLang="zh-CN" sz="2400" dirty="0" err="1">
              <a:solidFill>
                <a:srgbClr val="C00000"/>
              </a:solidFill>
              <a:effectLst/>
              <a:latin typeface="Calibri" panose="020F0502020204030204" pitchFamily="34" charset="0"/>
              <a:ea typeface="等线" panose="02010600030101010101" pitchFamily="2" charset="-122"/>
              <a:cs typeface="Calibri" panose="020F0502020204030204" pitchFamily="34" charset="0"/>
            </a:endParaRPr>
          </a:p>
        </p:txBody>
      </p:sp>
      <p:sp>
        <p:nvSpPr>
          <p:cNvPr id="8" name="文本框 7"/>
          <p:cNvSpPr txBox="1"/>
          <p:nvPr/>
        </p:nvSpPr>
        <p:spPr>
          <a:xfrm>
            <a:off x="8258846" y="4257446"/>
            <a:ext cx="1320298" cy="461665"/>
          </a:xfrm>
          <a:prstGeom prst="rect">
            <a:avLst/>
          </a:prstGeom>
          <a:noFill/>
        </p:spPr>
        <p:txBody>
          <a:bodyPr wrap="none" rtlCol="0">
            <a:spAutoFit/>
          </a:bodyPr>
          <a:lstStyle/>
          <a:p>
            <a:r>
              <a:rPr lang="en-US" altLang="zh-CN" sz="2400" dirty="0" err="1">
                <a:solidFill>
                  <a:srgbClr val="C00000"/>
                </a:solidFill>
                <a:latin typeface="Calibri" panose="020F0502020204030204" pitchFamily="34" charset="0"/>
                <a:ea typeface="等线" panose="02010600030101010101" pitchFamily="2" charset="-122"/>
                <a:cs typeface="Calibri" panose="020F0502020204030204" pitchFamily="34" charset="0"/>
              </a:rPr>
              <a:t>ffectively</a:t>
            </a:r>
            <a:endParaRPr lang="en-US" altLang="zh-CN" sz="2400" dirty="0" err="1">
              <a:solidFill>
                <a:srgbClr val="C00000"/>
              </a:solidFill>
              <a:effectLst/>
              <a:latin typeface="Calibri" panose="020F0502020204030204" pitchFamily="34" charset="0"/>
              <a:ea typeface="等线" panose="02010600030101010101" pitchFamily="2" charset="-122"/>
              <a:cs typeface="Calibri" panose="020F0502020204030204" pitchFamily="34"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19" name="组合 18"/>
          <p:cNvGrpSpPr/>
          <p:nvPr/>
        </p:nvGrpSpPr>
        <p:grpSpPr>
          <a:xfrm>
            <a:off x="867550" y="283464"/>
            <a:ext cx="1179420" cy="1051559"/>
            <a:chOff x="1313" y="323"/>
            <a:chExt cx="2280" cy="2032"/>
          </a:xfrm>
        </p:grpSpPr>
        <p:grpSp>
          <p:nvGrpSpPr>
            <p:cNvPr id="24" name="组合 158"/>
            <p:cNvGrpSpPr/>
            <p:nvPr/>
          </p:nvGrpSpPr>
          <p:grpSpPr>
            <a:xfrm>
              <a:off x="1313" y="323"/>
              <a:ext cx="2280" cy="2032"/>
              <a:chOff x="3720691" y="2824413"/>
              <a:chExt cx="1341120" cy="1209172"/>
            </a:xfrm>
          </p:grpSpPr>
          <p:sp>
            <p:nvSpPr>
              <p:cNvPr id="2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5"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6" name="图片 25"/>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11" name="文本框 10"/>
          <p:cNvSpPr txBox="1"/>
          <p:nvPr/>
        </p:nvSpPr>
        <p:spPr>
          <a:xfrm>
            <a:off x="807720" y="2606040"/>
            <a:ext cx="10793095" cy="860425"/>
          </a:xfrm>
          <a:prstGeom prst="rect">
            <a:avLst/>
          </a:prstGeom>
          <a:noFill/>
        </p:spPr>
        <p:txBody>
          <a:bodyPr wrap="square">
            <a:spAutoFit/>
          </a:bodyPr>
          <a:lstStyle/>
          <a:p>
            <a:pPr algn="ctr" fontAlgn="auto">
              <a:lnSpc>
                <a:spcPts val="3000"/>
              </a:lnSpc>
            </a:pPr>
            <a:r>
              <a:rPr lang="en-US" altLang="zh-CN" sz="1800" kern="100" dirty="0">
                <a:effectLst/>
                <a:latin typeface="Times New Roman" panose="02020603050405020304" pitchFamily="18" charset="0"/>
                <a:ea typeface="宋体" panose="02010600030101010101" pitchFamily="2" charset="-122"/>
              </a:rPr>
              <a:t> </a:t>
            </a:r>
            <a:r>
              <a:rPr lang="en-US" altLang="zh-CN" sz="2400" kern="100" dirty="0">
                <a:solidFill>
                  <a:srgbClr val="00B050"/>
                </a:solidFill>
                <a:effectLst/>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00B050"/>
                </a:solidFill>
                <a:latin typeface="Calibri" panose="020F0502020204030204" pitchFamily="34" charset="0"/>
                <a:cs typeface="Calibri" panose="020F0502020204030204" pitchFamily="34" charset="0"/>
              </a:rPr>
              <a:t>“infinitive phrases as adverbials.”</a:t>
            </a:r>
          </a:p>
          <a:p>
            <a:pPr fontAlgn="auto">
              <a:lnSpc>
                <a:spcPts val="3000"/>
              </a:lnSpc>
            </a:pPr>
            <a:r>
              <a:rPr lang="en-US" altLang="zh-CN" sz="2400" i="1" dirty="0">
                <a:solidFill>
                  <a:srgbClr val="0070C0"/>
                </a:solidFill>
                <a:ea typeface="宋体" panose="02010600030101010101" pitchFamily="2" charset="-122"/>
              </a:rPr>
              <a:t>Study the following sentences from Reading A. Pay attention to the words in </a:t>
            </a:r>
            <a:r>
              <a:rPr lang="en-US" altLang="zh-CN" sz="2400" i="1">
                <a:solidFill>
                  <a:srgbClr val="0070C0"/>
                </a:solidFill>
                <a:ea typeface="宋体" panose="02010600030101010101" pitchFamily="2" charset="-122"/>
              </a:rPr>
              <a:t>bold red. </a:t>
            </a:r>
            <a:r>
              <a:rPr lang="en-US" altLang="zh-CN" sz="2400" i="1" dirty="0">
                <a:solidFill>
                  <a:srgbClr val="0070C0"/>
                </a:solidFill>
                <a:ea typeface="宋体" panose="02010600030101010101" pitchFamily="2" charset="-122"/>
              </a:rPr>
              <a:t> </a:t>
            </a:r>
            <a:endParaRPr lang="zh-CN" altLang="zh-CN" sz="2400" i="1" dirty="0">
              <a:solidFill>
                <a:srgbClr val="0070C0"/>
              </a:solidFill>
              <a:ea typeface="宋体" panose="02010600030101010101" pitchFamily="2" charset="-122"/>
            </a:endParaRPr>
          </a:p>
        </p:txBody>
      </p:sp>
      <p:sp>
        <p:nvSpPr>
          <p:cNvPr id="12" name="文本框 11"/>
          <p:cNvSpPr txBox="1"/>
          <p:nvPr/>
        </p:nvSpPr>
        <p:spPr>
          <a:xfrm>
            <a:off x="681495" y="3512668"/>
            <a:ext cx="10125719" cy="1569660"/>
          </a:xfrm>
          <a:prstGeom prst="rect">
            <a:avLst/>
          </a:prstGeom>
          <a:noFill/>
        </p:spPr>
        <p:txBody>
          <a:bodyPr wrap="square" rtlCol="0">
            <a:spAutoFit/>
          </a:bodyPr>
          <a:lstStyle/>
          <a:p>
            <a:pPr marL="457200" indent="-457200">
              <a:buAutoNum type="arabicPeriod"/>
            </a:pPr>
            <a:r>
              <a:rPr lang="en-US" altLang="zh-CN" sz="2400" dirty="0">
                <a:solidFill>
                  <a:srgbClr val="FF0000"/>
                </a:solidFill>
                <a:latin typeface="Times New Roman" panose="02020603050405020304" pitchFamily="18" charset="0"/>
              </a:rPr>
              <a:t>To better understand college students’ study habits</a:t>
            </a:r>
            <a:r>
              <a:rPr lang="en-US" altLang="zh-CN" sz="2400" dirty="0">
                <a:latin typeface="Times New Roman" panose="02020603050405020304" pitchFamily="18" charset="0"/>
              </a:rPr>
              <a:t>, we wanted to explore how and why they use their school’s library. </a:t>
            </a:r>
          </a:p>
          <a:p>
            <a:r>
              <a:rPr lang="en-US" altLang="zh-CN" sz="2400" dirty="0">
                <a:solidFill>
                  <a:srgbClr val="FF0000"/>
                </a:solidFill>
                <a:latin typeface="Times New Roman" panose="02020603050405020304" pitchFamily="18" charset="0"/>
              </a:rPr>
              <a:t>2.  To further guide your students</a:t>
            </a:r>
            <a:r>
              <a:rPr lang="en-US" altLang="zh-CN" sz="2400" dirty="0">
                <a:latin typeface="Times New Roman" panose="02020603050405020304" pitchFamily="18" charset="0"/>
              </a:rPr>
              <a:t>, you may even wish to make a bibliography that lists the reference materials that would be of most use to them. </a:t>
            </a:r>
          </a:p>
        </p:txBody>
      </p:sp>
      <p:sp>
        <p:nvSpPr>
          <p:cNvPr id="6" name="文本框 5">
            <a:extLst>
              <a:ext uri="{FF2B5EF4-FFF2-40B4-BE49-F238E27FC236}">
                <a16:creationId xmlns:a16="http://schemas.microsoft.com/office/drawing/2014/main" id="{68B09326-7DB7-439C-AF3B-51FE83197503}"/>
              </a:ext>
            </a:extLst>
          </p:cNvPr>
          <p:cNvSpPr txBox="1"/>
          <p:nvPr/>
        </p:nvSpPr>
        <p:spPr>
          <a:xfrm>
            <a:off x="813013" y="1702050"/>
            <a:ext cx="1243298" cy="46037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l"/>
            <a:r>
              <a:rPr lang="en-US" altLang="zh-CN" sz="2400" b="1" dirty="0">
                <a:effectLst/>
                <a:latin typeface="Bradley Hand ITC" panose="03070402050302030203" pitchFamily="66" charset="0"/>
                <a:ea typeface="宋体" panose="02010600030101010101" pitchFamily="2" charset="-122"/>
              </a:rPr>
              <a:t>Task 3</a:t>
            </a:r>
            <a:endParaRPr lang="en-US" sz="2400" b="1" dirty="0">
              <a:effectLst/>
              <a:latin typeface="Bradley Hand ITC" panose="03070402050302030203" pitchFamily="66" charset="0"/>
              <a:ea typeface="宋体" panose="02010600030101010101" pitchFamily="2" charset="-122"/>
            </a:endParaRPr>
          </a:p>
        </p:txBody>
      </p:sp>
    </p:spTree>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4540885"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Learning Objectives</a:t>
            </a:r>
          </a:p>
        </p:txBody>
      </p:sp>
      <p:sp>
        <p:nvSpPr>
          <p:cNvPr id="10" name="文本框 9"/>
          <p:cNvSpPr txBox="1"/>
          <p:nvPr/>
        </p:nvSpPr>
        <p:spPr>
          <a:xfrm>
            <a:off x="577924" y="1893780"/>
            <a:ext cx="11270511" cy="2968625"/>
          </a:xfrm>
          <a:prstGeom prst="rect">
            <a:avLst/>
          </a:prstGeom>
          <a:noFill/>
        </p:spPr>
        <p:txBody>
          <a:bodyPr wrap="square" rtlCol="0">
            <a:spAutoFit/>
          </a:bodyPr>
          <a:lstStyle/>
          <a:p>
            <a:pPr indent="0" algn="just" fontAlgn="auto">
              <a:lnSpc>
                <a:spcPct val="130000"/>
              </a:lnSpc>
            </a:pPr>
            <a:r>
              <a:rPr lang="en-US" altLang="zh-CN" sz="2400" dirty="0">
                <a:latin typeface="Calibri" panose="020F0502020204030204" pitchFamily="34" charset="0"/>
                <a:ea typeface="宋体" panose="02010600030101010101" pitchFamily="2" charset="-122"/>
                <a:cs typeface="Calibri" panose="020F0502020204030204" pitchFamily="34" charset="0"/>
                <a:sym typeface="+mn-ea"/>
              </a:rPr>
              <a:t>Students are supposed to</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a:p>
            <a:pPr marL="193040" indent="0" algn="just" fontAlgn="auto">
              <a:lnSpc>
                <a:spcPct val="130000"/>
              </a:lnSpc>
              <a:buFont typeface="Wingdings" panose="05000000000000000000" pitchFamily="2" charset="2"/>
              <a:buChar char=""/>
            </a:pPr>
            <a:r>
              <a:rPr lang="en-US" altLang="zh-CN" sz="2400" kern="100" dirty="0">
                <a:latin typeface="Calibri" panose="020F0502020204030204" pitchFamily="34" charset="0"/>
                <a:cs typeface="Calibri" panose="020F0502020204030204" pitchFamily="34" charset="0"/>
                <a:sym typeface="+mn-ea"/>
              </a:rPr>
              <a:t>Understand the functions of infinitives and gerunds with passive voice, and be able to use them correctly;</a:t>
            </a:r>
            <a:endParaRPr lang="en-US" altLang="zh-CN" sz="2400" kern="100" dirty="0">
              <a:latin typeface="Calibri" panose="020F0502020204030204" pitchFamily="34" charset="0"/>
              <a:cs typeface="Calibri" panose="020F0502020204030204" pitchFamily="34" charset="0"/>
            </a:endParaRPr>
          </a:p>
          <a:p>
            <a:pPr marL="193040" indent="0" algn="just" fontAlgn="auto">
              <a:lnSpc>
                <a:spcPct val="130000"/>
              </a:lnSpc>
              <a:buFont typeface="Wingdings" panose="05000000000000000000" pitchFamily="2" charset="2"/>
              <a:buChar char=""/>
            </a:pPr>
            <a:r>
              <a:rPr lang="en-US" altLang="zh-CN" sz="2400" dirty="0">
                <a:latin typeface="Calibri" panose="020F0502020204030204" pitchFamily="34" charset="0"/>
                <a:cs typeface="Calibri" panose="020F0502020204030204" pitchFamily="34" charset="0"/>
                <a:sym typeface="+mn-ea"/>
              </a:rPr>
              <a:t>understand the basic elements of a survey report; </a:t>
            </a:r>
            <a:endParaRPr lang="en-US" altLang="zh-CN" sz="2400" dirty="0">
              <a:latin typeface="Calibri" panose="020F0502020204030204" pitchFamily="34" charset="0"/>
              <a:cs typeface="Calibri" panose="020F0502020204030204" pitchFamily="34" charset="0"/>
            </a:endParaRPr>
          </a:p>
          <a:p>
            <a:pPr marL="193040" indent="0" algn="just" fontAlgn="auto">
              <a:lnSpc>
                <a:spcPct val="130000"/>
              </a:lnSpc>
              <a:buFont typeface="Wingdings" panose="05000000000000000000" pitchFamily="2" charset="2"/>
              <a:buChar char=""/>
            </a:pPr>
            <a:r>
              <a:rPr lang="en-US" altLang="zh-CN" sz="2400" kern="100" dirty="0">
                <a:latin typeface="Calibri" panose="020F0502020204030204" pitchFamily="34" charset="0"/>
                <a:cs typeface="Calibri" panose="020F0502020204030204" pitchFamily="34" charset="0"/>
                <a:sym typeface="+mn-ea"/>
              </a:rPr>
              <a:t>learn the functions of academic libraries and be able to use them for study and research.</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p:txBody>
      </p:sp>
      <p:sp>
        <p:nvSpPr>
          <p:cNvPr id="13" name="动作按钮: 转到主页 8">
            <a:hlinkClick r:id="rId3" action="ppaction://hlinksldjump" highlightClick="1"/>
          </p:cNvPr>
          <p:cNvSpPr/>
          <p:nvPr/>
        </p:nvSpPr>
        <p:spPr>
          <a:xfrm>
            <a:off x="10918381" y="5693714"/>
            <a:ext cx="705678" cy="545459"/>
          </a:xfrm>
          <a:prstGeom prst="actionButtonHome">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867550" y="283464"/>
            <a:ext cx="1179420" cy="1051559"/>
            <a:chOff x="1313" y="323"/>
            <a:chExt cx="2280" cy="2032"/>
          </a:xfrm>
        </p:grpSpPr>
        <p:grpSp>
          <p:nvGrpSpPr>
            <p:cNvPr id="4" name="组合 158"/>
            <p:cNvGrpSpPr/>
            <p:nvPr/>
          </p:nvGrpSpPr>
          <p:grpSpPr>
            <a:xfrm>
              <a:off x="1313" y="323"/>
              <a:ext cx="2280" cy="2032"/>
              <a:chOff x="3720691" y="2824413"/>
              <a:chExt cx="1341120" cy="1209172"/>
            </a:xfrm>
          </p:grpSpPr>
          <p:sp>
            <p:nvSpPr>
              <p:cNvPr id="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4" name="图片 13"/>
            <p:cNvPicPr>
              <a:picLocks noChangeAspect="1"/>
            </p:cNvPicPr>
            <p:nvPr/>
          </p:nvPicPr>
          <p:blipFill>
            <a:blip r:embed="rId4"/>
            <a:stretch>
              <a:fillRect/>
            </a:stretch>
          </p:blipFill>
          <p:spPr>
            <a:xfrm>
              <a:off x="1635" y="568"/>
              <a:ext cx="1538" cy="1537"/>
            </a:xfrm>
            <a:prstGeom prst="rect">
              <a:avLst/>
            </a:prstGeom>
            <a:noFill/>
            <a:ln w="9525">
              <a:noFill/>
            </a:ln>
          </p:spPr>
        </p:pic>
      </p:grpSp>
    </p:spTree>
    <p:custDataLst>
      <p:tags r:id="rId1"/>
    </p:custDataLst>
  </p:cSld>
  <p:clrMapOvr>
    <a:masterClrMapping/>
  </p:clrMapOvr>
  <p:transition>
    <p:random/>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tretch>
            <a:fillRect/>
          </a:stretch>
        </p:blipFill>
        <p:spPr>
          <a:xfrm>
            <a:off x="4599815" y="3409179"/>
            <a:ext cx="1047750" cy="857250"/>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19" name="组合 18"/>
          <p:cNvGrpSpPr/>
          <p:nvPr/>
        </p:nvGrpSpPr>
        <p:grpSpPr>
          <a:xfrm>
            <a:off x="867550" y="283464"/>
            <a:ext cx="1179420" cy="1051559"/>
            <a:chOff x="1313" y="323"/>
            <a:chExt cx="2280" cy="2032"/>
          </a:xfrm>
        </p:grpSpPr>
        <p:grpSp>
          <p:nvGrpSpPr>
            <p:cNvPr id="24" name="组合 158"/>
            <p:cNvGrpSpPr/>
            <p:nvPr/>
          </p:nvGrpSpPr>
          <p:grpSpPr>
            <a:xfrm>
              <a:off x="1313" y="323"/>
              <a:ext cx="2280" cy="2032"/>
              <a:chOff x="3720691" y="2824413"/>
              <a:chExt cx="1341120" cy="1209172"/>
            </a:xfrm>
          </p:grpSpPr>
          <p:sp>
            <p:nvSpPr>
              <p:cNvPr id="2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5"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6" name="图片 25"/>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0" name="文本框 9"/>
          <p:cNvSpPr txBox="1"/>
          <p:nvPr/>
        </p:nvSpPr>
        <p:spPr>
          <a:xfrm>
            <a:off x="813013" y="1724076"/>
            <a:ext cx="1243298" cy="46037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l"/>
            <a:r>
              <a:rPr lang="en-US" altLang="zh-CN" sz="2400" b="1" dirty="0">
                <a:effectLst/>
                <a:latin typeface="Bradley Hand ITC" panose="03070402050302030203" pitchFamily="66" charset="0"/>
                <a:ea typeface="宋体" panose="02010600030101010101" pitchFamily="2" charset="-122"/>
              </a:rPr>
              <a:t>Task 3</a:t>
            </a:r>
            <a:endParaRPr lang="en-US" sz="2400" b="1" dirty="0">
              <a:effectLst/>
              <a:latin typeface="Bradley Hand ITC" panose="03070402050302030203" pitchFamily="66" charset="0"/>
              <a:ea typeface="宋体" panose="02010600030101010101" pitchFamily="2" charset="-122"/>
            </a:endParaRPr>
          </a:p>
        </p:txBody>
      </p:sp>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241" y="3053983"/>
            <a:ext cx="4005408" cy="1684040"/>
          </a:xfrm>
          <a:prstGeom prst="rect">
            <a:avLst/>
          </a:prstGeom>
        </p:spPr>
      </p:pic>
      <p:pic>
        <p:nvPicPr>
          <p:cNvPr id="15" name="图片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58790" y="2599055"/>
            <a:ext cx="6181725" cy="2389505"/>
          </a:xfrm>
          <a:prstGeom prst="rect">
            <a:avLst/>
          </a:prstGeom>
        </p:spPr>
      </p:pic>
      <p:sp>
        <p:nvSpPr>
          <p:cNvPr id="17" name="文本框 16"/>
          <p:cNvSpPr txBox="1"/>
          <p:nvPr/>
        </p:nvSpPr>
        <p:spPr>
          <a:xfrm>
            <a:off x="5917400" y="3117483"/>
            <a:ext cx="5407863" cy="1477328"/>
          </a:xfrm>
          <a:prstGeom prst="rect">
            <a:avLst/>
          </a:prstGeom>
          <a:noFill/>
        </p:spPr>
        <p:txBody>
          <a:bodyPr wrap="square" rtlCol="0">
            <a:spAutoFit/>
          </a:bodyPr>
          <a:lstStyle/>
          <a:p>
            <a:r>
              <a:rPr lang="en-US" altLang="zh-CN" dirty="0">
                <a:latin typeface="Times New Roman" panose="02020603050405020304" pitchFamily="18" charset="0"/>
              </a:rPr>
              <a:t>The words in bold red in the two sentences are infinitive phrases, and both contain comparatives (</a:t>
            </a:r>
            <a:r>
              <a:rPr lang="zh-CN" altLang="en-US" dirty="0">
                <a:latin typeface="Times New Roman" panose="02020603050405020304" pitchFamily="18" charset="0"/>
              </a:rPr>
              <a:t>比较级 </a:t>
            </a:r>
            <a:r>
              <a:rPr lang="en-US" altLang="zh-CN" dirty="0">
                <a:latin typeface="Times New Roman" panose="02020603050405020304" pitchFamily="18" charset="0"/>
              </a:rPr>
              <a:t>). They are used as adverbials that indicate purpose in the sentences. Sometimes, infinitive phrases can also indicate result when used as adverbials. </a:t>
            </a:r>
            <a:endParaRPr lang="zh-CN" altLang="en-US" dirty="0">
              <a:effectLst/>
              <a:latin typeface="Times New Roman" panose="02020603050405020304" pitchFamily="18" charset="0"/>
              <a:ea typeface="宋体" panose="02010600030101010101" pitchFamily="2" charset="-122"/>
            </a:endParaRPr>
          </a:p>
        </p:txBody>
      </p:sp>
    </p:spTree>
  </p:cSld>
  <p:clrMapOvr>
    <a:masterClrMapping/>
  </p:clrMapOvr>
  <p:transition>
    <p:random/>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19" name="组合 18"/>
          <p:cNvGrpSpPr/>
          <p:nvPr/>
        </p:nvGrpSpPr>
        <p:grpSpPr>
          <a:xfrm>
            <a:off x="867550" y="283464"/>
            <a:ext cx="1179420" cy="1051559"/>
            <a:chOff x="1313" y="323"/>
            <a:chExt cx="2280" cy="2032"/>
          </a:xfrm>
        </p:grpSpPr>
        <p:grpSp>
          <p:nvGrpSpPr>
            <p:cNvPr id="24" name="组合 158"/>
            <p:cNvGrpSpPr/>
            <p:nvPr/>
          </p:nvGrpSpPr>
          <p:grpSpPr>
            <a:xfrm>
              <a:off x="1313" y="323"/>
              <a:ext cx="2280" cy="2032"/>
              <a:chOff x="3720691" y="2824413"/>
              <a:chExt cx="1341120" cy="1209172"/>
            </a:xfrm>
          </p:grpSpPr>
          <p:sp>
            <p:nvSpPr>
              <p:cNvPr id="2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5"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6" name="图片 25"/>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10" name="文本框 9"/>
          <p:cNvSpPr txBox="1"/>
          <p:nvPr/>
        </p:nvSpPr>
        <p:spPr>
          <a:xfrm>
            <a:off x="813013" y="1702050"/>
            <a:ext cx="1243298" cy="46037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l"/>
            <a:r>
              <a:rPr lang="en-US" altLang="zh-CN" sz="2400" b="1" dirty="0">
                <a:effectLst/>
                <a:latin typeface="Bradley Hand ITC" panose="03070402050302030203" pitchFamily="66" charset="0"/>
                <a:ea typeface="宋体" panose="02010600030101010101" pitchFamily="2" charset="-122"/>
              </a:rPr>
              <a:t>Task 3</a:t>
            </a:r>
            <a:endParaRPr lang="en-US" sz="2400" b="1" dirty="0">
              <a:effectLst/>
              <a:latin typeface="Bradley Hand ITC" panose="03070402050302030203" pitchFamily="66" charset="0"/>
              <a:ea typeface="宋体" panose="02010600030101010101" pitchFamily="2" charset="-122"/>
            </a:endParaRPr>
          </a:p>
        </p:txBody>
      </p:sp>
      <p:sp>
        <p:nvSpPr>
          <p:cNvPr id="5" name="文本框 4"/>
          <p:cNvSpPr txBox="1"/>
          <p:nvPr/>
        </p:nvSpPr>
        <p:spPr>
          <a:xfrm>
            <a:off x="787400" y="2394585"/>
            <a:ext cx="10642600" cy="1343958"/>
          </a:xfrm>
          <a:prstGeom prst="rect">
            <a:avLst/>
          </a:prstGeom>
          <a:noFill/>
        </p:spPr>
        <p:txBody>
          <a:bodyPr wrap="square">
            <a:spAutoFit/>
          </a:bodyPr>
          <a:lstStyle/>
          <a:p>
            <a:pPr algn="ctr">
              <a:lnSpc>
                <a:spcPts val="2000"/>
              </a:lnSpc>
            </a:pPr>
            <a:r>
              <a:rPr lang="en-US" altLang="zh-CN" sz="1800" kern="100" dirty="0">
                <a:effectLst/>
                <a:latin typeface="Times New Roman" panose="02020603050405020304" pitchFamily="18" charset="0"/>
                <a:ea typeface="宋体" panose="02010600030101010101" pitchFamily="2" charset="-122"/>
              </a:rPr>
              <a:t> </a:t>
            </a:r>
            <a:r>
              <a:rPr lang="en-US" altLang="zh-CN" sz="2400" kern="100" dirty="0">
                <a:solidFill>
                  <a:srgbClr val="00B050"/>
                </a:solidFill>
                <a:effectLst/>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00B050"/>
                </a:solidFill>
                <a:latin typeface="Calibri" panose="020F0502020204030204" pitchFamily="34" charset="0"/>
                <a:cs typeface="Calibri" panose="020F0502020204030204" pitchFamily="34" charset="0"/>
              </a:rPr>
              <a:t>“infinitive phrases as adverbials.”</a:t>
            </a:r>
          </a:p>
          <a:p>
            <a:pPr algn="ctr">
              <a:lnSpc>
                <a:spcPts val="2000"/>
              </a:lnSpc>
            </a:pPr>
            <a:endParaRPr lang="zh-CN" altLang="zh-CN" sz="2400" dirty="0">
              <a:solidFill>
                <a:srgbClr val="00B050"/>
              </a:solidFill>
              <a:latin typeface="Calibri" panose="020F0502020204030204" pitchFamily="34" charset="0"/>
              <a:cs typeface="Calibri" panose="020F0502020204030204" pitchFamily="34" charset="0"/>
            </a:endParaRPr>
          </a:p>
          <a:p>
            <a:r>
              <a:rPr lang="en-US" altLang="zh-CN" sz="2400" i="1" dirty="0">
                <a:solidFill>
                  <a:srgbClr val="0070C0"/>
                </a:solidFill>
                <a:ea typeface="宋体" panose="02010600030101010101" pitchFamily="2" charset="-122"/>
              </a:rPr>
              <a:t>Fill in the blanks with the infinitive phrases based on the Chinese expressions </a:t>
            </a:r>
          </a:p>
          <a:p>
            <a:r>
              <a:rPr lang="en-US" altLang="zh-CN" sz="2400" i="1" dirty="0">
                <a:solidFill>
                  <a:srgbClr val="0070C0"/>
                </a:solidFill>
                <a:ea typeface="宋体" panose="02010600030101010101" pitchFamily="2" charset="-122"/>
              </a:rPr>
              <a:t>given in the brackets. </a:t>
            </a:r>
            <a:endParaRPr lang="zh-CN" altLang="zh-CN" sz="2400" i="1" dirty="0">
              <a:solidFill>
                <a:srgbClr val="0070C0"/>
              </a:solidFill>
              <a:ea typeface="宋体" panose="02010600030101010101" pitchFamily="2" charset="-122"/>
            </a:endParaRPr>
          </a:p>
        </p:txBody>
      </p:sp>
      <p:sp>
        <p:nvSpPr>
          <p:cNvPr id="6" name="文本框 5"/>
          <p:cNvSpPr txBox="1"/>
          <p:nvPr/>
        </p:nvSpPr>
        <p:spPr>
          <a:xfrm>
            <a:off x="748030" y="3764918"/>
            <a:ext cx="11086465" cy="2461260"/>
          </a:xfrm>
          <a:prstGeom prst="rect">
            <a:avLst/>
          </a:prstGeom>
          <a:noFill/>
        </p:spPr>
        <p:txBody>
          <a:bodyPr wrap="square" rtlCol="0">
            <a:spAutoFit/>
          </a:bodyPr>
          <a:lstStyle/>
          <a:p>
            <a:r>
              <a:rPr lang="en-US" altLang="zh-CN" sz="2200" dirty="0">
                <a:latin typeface="微软雅黑" panose="020B0503020204020204" charset="-122"/>
                <a:ea typeface="微软雅黑" panose="020B0503020204020204" charset="-122"/>
                <a:cs typeface="微软雅黑" panose="020B0503020204020204" charset="-122"/>
              </a:rPr>
              <a:t>1. (</a:t>
            </a:r>
            <a:r>
              <a:rPr lang="zh-CN" altLang="en-US" sz="2200" dirty="0">
                <a:latin typeface="微软雅黑" panose="020B0503020204020204" charset="-122"/>
                <a:ea typeface="微软雅黑" panose="020B0503020204020204" charset="-122"/>
                <a:cs typeface="微软雅黑" panose="020B0503020204020204" charset="-122"/>
              </a:rPr>
              <a:t>为了让学生在课堂上扮演更积极的角色</a:t>
            </a:r>
            <a:r>
              <a:rPr lang="en-US" altLang="zh-CN" sz="2200" dirty="0">
                <a:latin typeface="微软雅黑" panose="020B0503020204020204" charset="-122"/>
                <a:ea typeface="微软雅黑" panose="020B0503020204020204" charset="-122"/>
                <a:cs typeface="微软雅黑" panose="020B0503020204020204" charset="-122"/>
              </a:rPr>
              <a:t>)</a:t>
            </a:r>
            <a:r>
              <a:rPr lang="zh-CN" altLang="en-US" sz="2200" dirty="0">
                <a:latin typeface="微软雅黑" panose="020B0503020204020204" charset="-122"/>
                <a:ea typeface="微软雅黑" panose="020B0503020204020204" charset="-122"/>
                <a:cs typeface="微软雅黑" panose="020B0503020204020204" charset="-122"/>
              </a:rPr>
              <a:t>，</a:t>
            </a:r>
            <a:r>
              <a:rPr lang="en-US" altLang="zh-CN" sz="2200" dirty="0">
                <a:latin typeface="微软雅黑" panose="020B0503020204020204" charset="-122"/>
                <a:ea typeface="微软雅黑" panose="020B0503020204020204" charset="-122"/>
                <a:cs typeface="微软雅黑" panose="020B0503020204020204" charset="-122"/>
              </a:rPr>
              <a:t>necessary adjustments should be made to the teaching methods. </a:t>
            </a:r>
          </a:p>
          <a:p>
            <a:endParaRPr lang="en-US" altLang="zh-CN" sz="2200" dirty="0">
              <a:latin typeface="微软雅黑" panose="020B0503020204020204" charset="-122"/>
              <a:ea typeface="微软雅黑" panose="020B0503020204020204" charset="-122"/>
              <a:cs typeface="微软雅黑" panose="020B0503020204020204" charset="-122"/>
            </a:endParaRPr>
          </a:p>
          <a:p>
            <a:endParaRPr lang="en-US" altLang="zh-CN" sz="2200" dirty="0">
              <a:latin typeface="微软雅黑" panose="020B0503020204020204" charset="-122"/>
              <a:ea typeface="微软雅黑" panose="020B0503020204020204" charset="-122"/>
              <a:cs typeface="微软雅黑" panose="020B0503020204020204" charset="-122"/>
            </a:endParaRPr>
          </a:p>
          <a:p>
            <a:r>
              <a:rPr lang="en-US" altLang="zh-CN" sz="2200" dirty="0">
                <a:latin typeface="微软雅黑" panose="020B0503020204020204" charset="-122"/>
                <a:ea typeface="微软雅黑" panose="020B0503020204020204" charset="-122"/>
                <a:cs typeface="微软雅黑" panose="020B0503020204020204" charset="-122"/>
              </a:rPr>
              <a:t>2. (</a:t>
            </a:r>
            <a:r>
              <a:rPr lang="zh-CN" altLang="en-US" sz="2200" dirty="0">
                <a:latin typeface="微软雅黑" panose="020B0503020204020204" charset="-122"/>
                <a:ea typeface="微软雅黑" panose="020B0503020204020204" charset="-122"/>
                <a:cs typeface="微软雅黑" panose="020B0503020204020204" charset="-122"/>
              </a:rPr>
              <a:t>为了更好地为顾客服务 </a:t>
            </a:r>
            <a:r>
              <a:rPr lang="en-US" altLang="zh-CN" sz="2200" dirty="0">
                <a:latin typeface="微软雅黑" panose="020B0503020204020204" charset="-122"/>
                <a:ea typeface="微软雅黑" panose="020B0503020204020204" charset="-122"/>
                <a:cs typeface="微软雅黑" panose="020B0503020204020204" charset="-122"/>
              </a:rPr>
              <a:t>), the shop has installed a mobile payment system. </a:t>
            </a:r>
          </a:p>
          <a:p>
            <a:endParaRPr lang="en-US" altLang="zh-CN" sz="2200" dirty="0">
              <a:latin typeface="微软雅黑" panose="020B0503020204020204" charset="-122"/>
              <a:ea typeface="微软雅黑" panose="020B0503020204020204" charset="-122"/>
              <a:cs typeface="微软雅黑" panose="020B0503020204020204" charset="-122"/>
            </a:endParaRPr>
          </a:p>
          <a:p>
            <a:endParaRPr lang="en-US" altLang="zh-CN" sz="2200" dirty="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1105033" y="4543331"/>
            <a:ext cx="6653243" cy="429895"/>
          </a:xfrm>
          <a:prstGeom prst="rect">
            <a:avLst/>
          </a:prstGeom>
          <a:noFill/>
        </p:spPr>
        <p:txBody>
          <a:bodyPr wrap="square" rtlCol="0">
            <a:spAutoFit/>
          </a:bodyPr>
          <a:lstStyle/>
          <a:p>
            <a:pPr algn="l">
              <a:buClrTx/>
              <a:buSzTx/>
              <a:buFontTx/>
            </a:pPr>
            <a:r>
              <a:rPr lang="en-US" altLang="zh-CN" sz="2400" dirty="0">
                <a:solidFill>
                  <a:srgbClr val="C00000"/>
                </a:solidFill>
                <a:cs typeface="+mn-lt"/>
              </a:rPr>
              <a:t>To make the students play a more active role in class </a:t>
            </a:r>
          </a:p>
        </p:txBody>
      </p:sp>
      <p:sp>
        <p:nvSpPr>
          <p:cNvPr id="11" name="文本框 10"/>
          <p:cNvSpPr txBox="1"/>
          <p:nvPr/>
        </p:nvSpPr>
        <p:spPr>
          <a:xfrm>
            <a:off x="1105033" y="5565413"/>
            <a:ext cx="6804708" cy="429895"/>
          </a:xfrm>
          <a:prstGeom prst="rect">
            <a:avLst/>
          </a:prstGeom>
          <a:noFill/>
        </p:spPr>
        <p:txBody>
          <a:bodyPr wrap="square" rtlCol="0">
            <a:spAutoFit/>
          </a:bodyPr>
          <a:lstStyle/>
          <a:p>
            <a:pPr algn="l">
              <a:buClrTx/>
              <a:buSzTx/>
              <a:buFontTx/>
            </a:pPr>
            <a:r>
              <a:rPr lang="en-US" altLang="zh-CN" sz="2400" dirty="0">
                <a:solidFill>
                  <a:srgbClr val="C00000"/>
                </a:solidFill>
                <a:cs typeface="+mn-lt"/>
              </a:rPr>
              <a:t>To better serve the customers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19" name="组合 18"/>
          <p:cNvGrpSpPr/>
          <p:nvPr/>
        </p:nvGrpSpPr>
        <p:grpSpPr>
          <a:xfrm>
            <a:off x="867550" y="283464"/>
            <a:ext cx="1179420" cy="1051559"/>
            <a:chOff x="1313" y="323"/>
            <a:chExt cx="2280" cy="2032"/>
          </a:xfrm>
        </p:grpSpPr>
        <p:grpSp>
          <p:nvGrpSpPr>
            <p:cNvPr id="24" name="组合 158"/>
            <p:cNvGrpSpPr/>
            <p:nvPr/>
          </p:nvGrpSpPr>
          <p:grpSpPr>
            <a:xfrm>
              <a:off x="1313" y="323"/>
              <a:ext cx="2280" cy="2032"/>
              <a:chOff x="3720691" y="2824413"/>
              <a:chExt cx="1341120" cy="1209172"/>
            </a:xfrm>
          </p:grpSpPr>
          <p:sp>
            <p:nvSpPr>
              <p:cNvPr id="2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5"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6" name="图片 25"/>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5" name="文本框 4"/>
          <p:cNvSpPr txBox="1"/>
          <p:nvPr/>
        </p:nvSpPr>
        <p:spPr>
          <a:xfrm>
            <a:off x="787400" y="2394585"/>
            <a:ext cx="10642600" cy="1343958"/>
          </a:xfrm>
          <a:prstGeom prst="rect">
            <a:avLst/>
          </a:prstGeom>
          <a:noFill/>
        </p:spPr>
        <p:txBody>
          <a:bodyPr wrap="square">
            <a:spAutoFit/>
          </a:bodyPr>
          <a:lstStyle/>
          <a:p>
            <a:pPr algn="ctr">
              <a:lnSpc>
                <a:spcPts val="2000"/>
              </a:lnSpc>
            </a:pPr>
            <a:r>
              <a:rPr lang="en-US" altLang="zh-CN" sz="1800" kern="100" dirty="0">
                <a:effectLst/>
                <a:latin typeface="Times New Roman" panose="02020603050405020304" pitchFamily="18" charset="0"/>
                <a:ea typeface="宋体" panose="02010600030101010101" pitchFamily="2" charset="-122"/>
              </a:rPr>
              <a:t> </a:t>
            </a:r>
            <a:r>
              <a:rPr lang="en-US" altLang="zh-CN" sz="2400" kern="100" dirty="0">
                <a:solidFill>
                  <a:srgbClr val="00B050"/>
                </a:solidFill>
                <a:effectLst/>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00B050"/>
                </a:solidFill>
                <a:latin typeface="Calibri" panose="020F0502020204030204" pitchFamily="34" charset="0"/>
                <a:cs typeface="Calibri" panose="020F0502020204030204" pitchFamily="34" charset="0"/>
              </a:rPr>
              <a:t>“infinitive phrases as adverbials.”</a:t>
            </a:r>
          </a:p>
          <a:p>
            <a:pPr algn="ctr">
              <a:lnSpc>
                <a:spcPts val="2000"/>
              </a:lnSpc>
            </a:pPr>
            <a:endParaRPr lang="zh-CN" altLang="zh-CN" sz="2400" i="1" dirty="0">
              <a:solidFill>
                <a:srgbClr val="0070C0"/>
              </a:solidFill>
              <a:ea typeface="宋体" panose="02010600030101010101" pitchFamily="2" charset="-122"/>
            </a:endParaRPr>
          </a:p>
          <a:p>
            <a:r>
              <a:rPr lang="en-US" altLang="zh-CN" sz="2400" i="1" dirty="0">
                <a:solidFill>
                  <a:srgbClr val="0070C0"/>
                </a:solidFill>
                <a:ea typeface="宋体" panose="02010600030101010101" pitchFamily="2" charset="-122"/>
              </a:rPr>
              <a:t>Fill in the blanks with the infinitive phrases based on the Chinese expressions </a:t>
            </a:r>
          </a:p>
          <a:p>
            <a:r>
              <a:rPr lang="en-US" altLang="zh-CN" sz="2400" i="1" dirty="0">
                <a:solidFill>
                  <a:srgbClr val="0070C0"/>
                </a:solidFill>
                <a:ea typeface="宋体" panose="02010600030101010101" pitchFamily="2" charset="-122"/>
              </a:rPr>
              <a:t>given in the brackets. </a:t>
            </a:r>
            <a:endParaRPr lang="zh-CN" altLang="zh-CN" sz="2400" i="1" dirty="0">
              <a:solidFill>
                <a:srgbClr val="0070C0"/>
              </a:solidFill>
              <a:ea typeface="宋体" panose="02010600030101010101" pitchFamily="2" charset="-122"/>
            </a:endParaRPr>
          </a:p>
        </p:txBody>
      </p:sp>
      <p:sp>
        <p:nvSpPr>
          <p:cNvPr id="6" name="文本框 5"/>
          <p:cNvSpPr txBox="1"/>
          <p:nvPr/>
        </p:nvSpPr>
        <p:spPr>
          <a:xfrm>
            <a:off x="748030" y="3773880"/>
            <a:ext cx="11086465" cy="1783715"/>
          </a:xfrm>
          <a:prstGeom prst="rect">
            <a:avLst/>
          </a:prstGeom>
          <a:noFill/>
        </p:spPr>
        <p:txBody>
          <a:bodyPr wrap="square" rtlCol="0">
            <a:spAutoFit/>
          </a:bodyPr>
          <a:lstStyle/>
          <a:p>
            <a:r>
              <a:rPr lang="en-US" altLang="zh-CN" sz="2200" dirty="0">
                <a:latin typeface="微软雅黑" panose="020B0503020204020204" charset="-122"/>
                <a:ea typeface="微软雅黑" panose="020B0503020204020204" charset="-122"/>
                <a:cs typeface="微软雅黑" panose="020B0503020204020204" charset="-122"/>
              </a:rPr>
              <a:t>3. (</a:t>
            </a:r>
            <a:r>
              <a:rPr lang="zh-CN" altLang="en-US" sz="2200" dirty="0">
                <a:latin typeface="微软雅黑" panose="020B0503020204020204" charset="-122"/>
                <a:ea typeface="微软雅黑" panose="020B0503020204020204" charset="-122"/>
                <a:cs typeface="微软雅黑" panose="020B0503020204020204" charset="-122"/>
              </a:rPr>
              <a:t>为了进一步增进两国间的互信 </a:t>
            </a:r>
            <a:r>
              <a:rPr lang="en-US" altLang="zh-CN" sz="2200" dirty="0">
                <a:latin typeface="微软雅黑" panose="020B0503020204020204" charset="-122"/>
                <a:ea typeface="微软雅黑" panose="020B0503020204020204" charset="-122"/>
                <a:cs typeface="微软雅黑" panose="020B0503020204020204" charset="-122"/>
              </a:rPr>
              <a:t>), communication and exchange at all levels should be encouraged. </a:t>
            </a:r>
          </a:p>
          <a:p>
            <a:endParaRPr lang="en-US" altLang="zh-CN" sz="2200" dirty="0">
              <a:latin typeface="微软雅黑" panose="020B0503020204020204" charset="-122"/>
              <a:ea typeface="微软雅黑" panose="020B0503020204020204" charset="-122"/>
              <a:cs typeface="微软雅黑" panose="020B0503020204020204" charset="-122"/>
            </a:endParaRPr>
          </a:p>
          <a:p>
            <a:endParaRPr lang="en-US" altLang="zh-CN" sz="2200" dirty="0">
              <a:latin typeface="微软雅黑" panose="020B0503020204020204" charset="-122"/>
              <a:ea typeface="微软雅黑" panose="020B0503020204020204" charset="-122"/>
              <a:cs typeface="微软雅黑" panose="020B0503020204020204" charset="-122"/>
            </a:endParaRPr>
          </a:p>
          <a:p>
            <a:r>
              <a:rPr lang="en-US" altLang="zh-CN" sz="2200" dirty="0">
                <a:latin typeface="微软雅黑" panose="020B0503020204020204" charset="-122"/>
                <a:ea typeface="微软雅黑" panose="020B0503020204020204" charset="-122"/>
                <a:cs typeface="微软雅黑" panose="020B0503020204020204" charset="-122"/>
              </a:rPr>
              <a:t>4.(</a:t>
            </a:r>
            <a:r>
              <a:rPr lang="zh-CN" altLang="en-US" sz="2200" dirty="0">
                <a:latin typeface="微软雅黑" panose="020B0503020204020204" charset="-122"/>
                <a:ea typeface="微软雅黑" panose="020B0503020204020204" charset="-122"/>
                <a:cs typeface="微软雅黑" panose="020B0503020204020204" charset="-122"/>
              </a:rPr>
              <a:t>更糟的是 </a:t>
            </a:r>
            <a:r>
              <a:rPr lang="en-US" altLang="zh-CN" sz="2200" dirty="0">
                <a:latin typeface="微软雅黑" panose="020B0503020204020204" charset="-122"/>
                <a:ea typeface="微软雅黑" panose="020B0503020204020204" charset="-122"/>
                <a:cs typeface="微软雅黑" panose="020B0503020204020204" charset="-122"/>
              </a:rPr>
              <a:t>), he refused to apologize. </a:t>
            </a:r>
          </a:p>
        </p:txBody>
      </p:sp>
      <p:sp>
        <p:nvSpPr>
          <p:cNvPr id="12" name="文本框 11"/>
          <p:cNvSpPr txBox="1"/>
          <p:nvPr/>
        </p:nvSpPr>
        <p:spPr>
          <a:xfrm>
            <a:off x="1105033" y="4564455"/>
            <a:ext cx="10287635" cy="429895"/>
          </a:xfrm>
          <a:prstGeom prst="rect">
            <a:avLst/>
          </a:prstGeom>
          <a:noFill/>
        </p:spPr>
        <p:txBody>
          <a:bodyPr wrap="square" rtlCol="0">
            <a:spAutoFit/>
          </a:bodyPr>
          <a:lstStyle/>
          <a:p>
            <a:pPr algn="l">
              <a:buClrTx/>
              <a:buSzTx/>
              <a:buFontTx/>
            </a:pPr>
            <a:r>
              <a:rPr lang="en-US" altLang="zh-CN" sz="2400" dirty="0">
                <a:solidFill>
                  <a:srgbClr val="C00000"/>
                </a:solidFill>
                <a:cs typeface="+mn-lt"/>
              </a:rPr>
              <a:t>To further strengthen the mutual trust between our two countries </a:t>
            </a:r>
          </a:p>
        </p:txBody>
      </p:sp>
      <p:sp>
        <p:nvSpPr>
          <p:cNvPr id="8" name="文本框 7"/>
          <p:cNvSpPr txBox="1"/>
          <p:nvPr/>
        </p:nvSpPr>
        <p:spPr>
          <a:xfrm>
            <a:off x="1105033" y="5559140"/>
            <a:ext cx="3663210" cy="429895"/>
          </a:xfrm>
          <a:prstGeom prst="rect">
            <a:avLst/>
          </a:prstGeom>
          <a:noFill/>
        </p:spPr>
        <p:txBody>
          <a:bodyPr wrap="square" rtlCol="0">
            <a:spAutoFit/>
          </a:bodyPr>
          <a:lstStyle/>
          <a:p>
            <a:pPr algn="l">
              <a:buClrTx/>
              <a:buSzTx/>
              <a:buFontTx/>
            </a:pPr>
            <a:r>
              <a:rPr lang="en-US" altLang="zh-CN" sz="2400" dirty="0">
                <a:solidFill>
                  <a:srgbClr val="C00000"/>
                </a:solidFill>
                <a:cs typeface="+mn-lt"/>
              </a:rPr>
              <a:t>To make the matter worse </a:t>
            </a:r>
          </a:p>
        </p:txBody>
      </p:sp>
      <p:sp>
        <p:nvSpPr>
          <p:cNvPr id="11" name="文本框 10">
            <a:extLst>
              <a:ext uri="{FF2B5EF4-FFF2-40B4-BE49-F238E27FC236}">
                <a16:creationId xmlns:a16="http://schemas.microsoft.com/office/drawing/2014/main" id="{EC41393D-1E26-4946-8204-8C844EAF0BC6}"/>
              </a:ext>
            </a:extLst>
          </p:cNvPr>
          <p:cNvSpPr txBox="1"/>
          <p:nvPr/>
        </p:nvSpPr>
        <p:spPr>
          <a:xfrm>
            <a:off x="813013" y="1702050"/>
            <a:ext cx="1243298" cy="46037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l"/>
            <a:r>
              <a:rPr lang="en-US" altLang="zh-CN" sz="2400" b="1" dirty="0">
                <a:effectLst/>
                <a:latin typeface="Bradley Hand ITC" panose="03070402050302030203" pitchFamily="66" charset="0"/>
                <a:ea typeface="宋体" panose="02010600030101010101" pitchFamily="2" charset="-122"/>
              </a:rPr>
              <a:t>Task 3</a:t>
            </a:r>
            <a:endParaRPr lang="en-US" sz="2400" b="1" dirty="0">
              <a:effectLst/>
              <a:latin typeface="Bradley Hand ITC" panose="03070402050302030203" pitchFamily="66" charset="0"/>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19" name="组合 18"/>
          <p:cNvGrpSpPr/>
          <p:nvPr/>
        </p:nvGrpSpPr>
        <p:grpSpPr>
          <a:xfrm>
            <a:off x="867550" y="283464"/>
            <a:ext cx="1179420" cy="1051559"/>
            <a:chOff x="1313" y="323"/>
            <a:chExt cx="2280" cy="2032"/>
          </a:xfrm>
        </p:grpSpPr>
        <p:grpSp>
          <p:nvGrpSpPr>
            <p:cNvPr id="24" name="组合 158"/>
            <p:cNvGrpSpPr/>
            <p:nvPr/>
          </p:nvGrpSpPr>
          <p:grpSpPr>
            <a:xfrm>
              <a:off x="1313" y="323"/>
              <a:ext cx="2280" cy="2032"/>
              <a:chOff x="3720691" y="2824413"/>
              <a:chExt cx="1341120" cy="1209172"/>
            </a:xfrm>
          </p:grpSpPr>
          <p:sp>
            <p:nvSpPr>
              <p:cNvPr id="2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5"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6" name="图片 25"/>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11" name="文本框 10"/>
          <p:cNvSpPr txBox="1"/>
          <p:nvPr/>
        </p:nvSpPr>
        <p:spPr>
          <a:xfrm>
            <a:off x="727710" y="2493645"/>
            <a:ext cx="10702925" cy="2871470"/>
          </a:xfrm>
          <a:prstGeom prst="rect">
            <a:avLst/>
          </a:prstGeom>
          <a:noFill/>
        </p:spPr>
        <p:txBody>
          <a:bodyPr wrap="square">
            <a:spAutoFit/>
          </a:bodyPr>
          <a:lstStyle/>
          <a:p>
            <a:pPr algn="ctr">
              <a:lnSpc>
                <a:spcPts val="2000"/>
              </a:lnSpc>
            </a:pPr>
            <a:r>
              <a:rPr lang="en-US" altLang="zh-CN" sz="2400" kern="100" dirty="0">
                <a:solidFill>
                  <a:srgbClr val="00B050"/>
                </a:solidFill>
                <a:effectLst/>
                <a:latin typeface="Times New Roman" panose="02020603050405020304" pitchFamily="18" charset="0"/>
                <a:ea typeface="宋体" panose="02010600030101010101" pitchFamily="2" charset="-122"/>
                <a:sym typeface="+mn-ea"/>
              </a:rPr>
              <a:t> </a:t>
            </a:r>
            <a:r>
              <a:rPr lang="en-US" altLang="zh-CN" sz="2400" kern="100" dirty="0">
                <a:solidFill>
                  <a:srgbClr val="00B050"/>
                </a:solidFill>
                <a:effectLst/>
                <a:latin typeface="Calibri" panose="020F0502020204030204" pitchFamily="34" charset="0"/>
                <a:ea typeface="宋体" panose="02010600030101010101" pitchFamily="2" charset="-122"/>
                <a:cs typeface="Calibri" panose="020F0502020204030204" pitchFamily="34" charset="0"/>
                <a:sym typeface="+mn-ea"/>
              </a:rPr>
              <a:t> </a:t>
            </a:r>
            <a:r>
              <a:rPr lang="en-US" altLang="zh-CN" sz="2400" b="1" dirty="0">
                <a:solidFill>
                  <a:srgbClr val="00B050"/>
                </a:solidFill>
                <a:latin typeface="Calibri" panose="020F0502020204030204" pitchFamily="34" charset="0"/>
                <a:cs typeface="Calibri" panose="020F0502020204030204" pitchFamily="34" charset="0"/>
                <a:sym typeface="+mn-ea"/>
              </a:rPr>
              <a:t>“given” as a preposition </a:t>
            </a:r>
            <a:endParaRPr lang="zh-CN" altLang="zh-CN" sz="2400" dirty="0">
              <a:solidFill>
                <a:srgbClr val="00B050"/>
              </a:solidFill>
              <a:latin typeface="Calibri" panose="020F0502020204030204" pitchFamily="34" charset="0"/>
              <a:cs typeface="Calibri" panose="020F0502020204030204" pitchFamily="34" charset="0"/>
            </a:endParaRPr>
          </a:p>
          <a:p>
            <a:pPr>
              <a:lnSpc>
                <a:spcPct val="114000"/>
              </a:lnSpc>
            </a:pPr>
            <a:r>
              <a:rPr lang="en-US" altLang="zh-CN" sz="2400" i="1">
                <a:solidFill>
                  <a:srgbClr val="0070C0"/>
                </a:solidFill>
                <a:ea typeface="宋体" panose="02010600030101010101" pitchFamily="2" charset="-122"/>
                <a:sym typeface="+mn-ea"/>
              </a:rPr>
              <a:t>Study </a:t>
            </a:r>
            <a:r>
              <a:rPr lang="en-US" altLang="zh-CN" sz="2400" i="1" dirty="0">
                <a:solidFill>
                  <a:srgbClr val="0070C0"/>
                </a:solidFill>
                <a:ea typeface="宋体" panose="02010600030101010101" pitchFamily="2" charset="-122"/>
                <a:sym typeface="+mn-ea"/>
              </a:rPr>
              <a:t>the following sentence from Reading A. Pay attention to the word “given”. What is its meaning and function in the sentence? </a:t>
            </a:r>
          </a:p>
          <a:p>
            <a:pPr algn="just">
              <a:lnSpc>
                <a:spcPct val="114000"/>
              </a:lnSpc>
            </a:pPr>
            <a:endParaRPr lang="en-US" altLang="zh-CN" sz="2400" i="1" dirty="0">
              <a:latin typeface="Calibri" panose="020F0502020204030204" pitchFamily="34" charset="0"/>
              <a:cs typeface="Calibri" panose="020F0502020204030204" pitchFamily="34" charset="0"/>
            </a:endParaRPr>
          </a:p>
          <a:p>
            <a:pPr algn="just">
              <a:lnSpc>
                <a:spcPct val="114000"/>
              </a:lnSpc>
            </a:pPr>
            <a:r>
              <a:rPr lang="en-US" altLang="zh-CN" sz="2400" dirty="0">
                <a:latin typeface="Calibri" panose="020F0502020204030204" pitchFamily="34" charset="0"/>
                <a:cs typeface="Calibri" panose="020F0502020204030204" pitchFamily="34" charset="0"/>
                <a:sym typeface="+mn-ea"/>
              </a:rPr>
              <a:t>Even so, </a:t>
            </a:r>
            <a:r>
              <a:rPr lang="en-US" altLang="zh-CN" sz="2400" dirty="0">
                <a:solidFill>
                  <a:srgbClr val="FF0000"/>
                </a:solidFill>
                <a:latin typeface="Calibri" panose="020F0502020204030204" pitchFamily="34" charset="0"/>
                <a:cs typeface="Calibri" panose="020F0502020204030204" pitchFamily="34" charset="0"/>
                <a:sym typeface="+mn-ea"/>
              </a:rPr>
              <a:t>given that </a:t>
            </a:r>
            <a:r>
              <a:rPr lang="en-US" altLang="zh-CN" sz="2400" dirty="0">
                <a:latin typeface="Calibri" panose="020F0502020204030204" pitchFamily="34" charset="0"/>
                <a:cs typeface="Calibri" panose="020F0502020204030204" pitchFamily="34" charset="0"/>
                <a:sym typeface="+mn-ea"/>
              </a:rPr>
              <a:t>only 39% of students state that they use the reference materials, we recognize that many students may not even be aware of these materials’ existence.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6" name="文本框 5">
            <a:extLst>
              <a:ext uri="{FF2B5EF4-FFF2-40B4-BE49-F238E27FC236}">
                <a16:creationId xmlns:a16="http://schemas.microsoft.com/office/drawing/2014/main" id="{D942725A-8837-48EE-BF10-F9AB87C4F4E1}"/>
              </a:ext>
            </a:extLst>
          </p:cNvPr>
          <p:cNvSpPr txBox="1"/>
          <p:nvPr/>
        </p:nvSpPr>
        <p:spPr>
          <a:xfrm>
            <a:off x="813013" y="1702050"/>
            <a:ext cx="1243298" cy="46037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l"/>
            <a:r>
              <a:rPr lang="en-US" altLang="zh-CN" sz="2400" b="1" dirty="0">
                <a:effectLst/>
                <a:latin typeface="Bradley Hand ITC" panose="03070402050302030203" pitchFamily="66" charset="0"/>
                <a:ea typeface="宋体" panose="02010600030101010101" pitchFamily="2" charset="-122"/>
              </a:rPr>
              <a:t>Task 3</a:t>
            </a:r>
            <a:endParaRPr lang="en-US" sz="2400" b="1" dirty="0">
              <a:effectLst/>
              <a:latin typeface="Bradley Hand ITC" panose="03070402050302030203" pitchFamily="66" charset="0"/>
              <a:ea typeface="宋体" panose="02010600030101010101" pitchFamily="2" charset="-122"/>
            </a:endParaRPr>
          </a:p>
        </p:txBody>
      </p:sp>
    </p:spTree>
  </p:cSld>
  <p:clrMapOvr>
    <a:masterClrMapping/>
  </p:clrMapOvr>
  <p:transition>
    <p:random/>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19" name="组合 18"/>
          <p:cNvGrpSpPr/>
          <p:nvPr/>
        </p:nvGrpSpPr>
        <p:grpSpPr>
          <a:xfrm>
            <a:off x="867550" y="283464"/>
            <a:ext cx="1179420" cy="1051559"/>
            <a:chOff x="1313" y="323"/>
            <a:chExt cx="2280" cy="2032"/>
          </a:xfrm>
        </p:grpSpPr>
        <p:grpSp>
          <p:nvGrpSpPr>
            <p:cNvPr id="24" name="组合 158"/>
            <p:cNvGrpSpPr/>
            <p:nvPr/>
          </p:nvGrpSpPr>
          <p:grpSpPr>
            <a:xfrm>
              <a:off x="1313" y="323"/>
              <a:ext cx="2280" cy="2032"/>
              <a:chOff x="3720691" y="2824413"/>
              <a:chExt cx="1341120" cy="1209172"/>
            </a:xfrm>
          </p:grpSpPr>
          <p:sp>
            <p:nvSpPr>
              <p:cNvPr id="2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5"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6" name="图片 25"/>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11" name="文本框 10"/>
          <p:cNvSpPr txBox="1"/>
          <p:nvPr/>
        </p:nvSpPr>
        <p:spPr>
          <a:xfrm>
            <a:off x="727710" y="2493645"/>
            <a:ext cx="10702925" cy="2451100"/>
          </a:xfrm>
          <a:prstGeom prst="rect">
            <a:avLst/>
          </a:prstGeom>
          <a:noFill/>
        </p:spPr>
        <p:txBody>
          <a:bodyPr wrap="square">
            <a:spAutoFit/>
          </a:bodyPr>
          <a:lstStyle/>
          <a:p>
            <a:pPr algn="ctr">
              <a:lnSpc>
                <a:spcPts val="2000"/>
              </a:lnSpc>
            </a:pPr>
            <a:r>
              <a:rPr lang="en-US" altLang="zh-CN" sz="2400" kern="100" dirty="0">
                <a:solidFill>
                  <a:srgbClr val="00B050"/>
                </a:solidFill>
                <a:effectLst/>
                <a:latin typeface="Times New Roman" panose="02020603050405020304" pitchFamily="18" charset="0"/>
                <a:ea typeface="宋体" panose="02010600030101010101" pitchFamily="2" charset="-122"/>
                <a:sym typeface="+mn-ea"/>
              </a:rPr>
              <a:t> </a:t>
            </a:r>
            <a:r>
              <a:rPr lang="en-US" altLang="zh-CN" sz="2400" kern="100" dirty="0">
                <a:solidFill>
                  <a:srgbClr val="00B050"/>
                </a:solidFill>
                <a:effectLst/>
                <a:latin typeface="Calibri" panose="020F0502020204030204" pitchFamily="34" charset="0"/>
                <a:ea typeface="宋体" panose="02010600030101010101" pitchFamily="2" charset="-122"/>
                <a:cs typeface="Calibri" panose="020F0502020204030204" pitchFamily="34" charset="0"/>
                <a:sym typeface="+mn-ea"/>
              </a:rPr>
              <a:t> </a:t>
            </a:r>
            <a:r>
              <a:rPr lang="en-US" altLang="zh-CN" sz="2400" b="1" dirty="0">
                <a:solidFill>
                  <a:srgbClr val="00B050"/>
                </a:solidFill>
                <a:latin typeface="Calibri" panose="020F0502020204030204" pitchFamily="34" charset="0"/>
                <a:cs typeface="Calibri" panose="020F0502020204030204" pitchFamily="34" charset="0"/>
                <a:sym typeface="+mn-ea"/>
              </a:rPr>
              <a:t>“given” as a preposition </a:t>
            </a:r>
            <a:endParaRPr lang="zh-CN" altLang="zh-CN" sz="2400" dirty="0">
              <a:solidFill>
                <a:srgbClr val="00B050"/>
              </a:solidFill>
              <a:latin typeface="Calibri" panose="020F0502020204030204" pitchFamily="34" charset="0"/>
              <a:cs typeface="Calibri" panose="020F0502020204030204" pitchFamily="34" charset="0"/>
            </a:endParaRPr>
          </a:p>
          <a:p>
            <a:pPr algn="just">
              <a:lnSpc>
                <a:spcPct val="114000"/>
              </a:lnSpc>
            </a:pPr>
            <a:r>
              <a:rPr lang="en-US" altLang="zh-CN" sz="2400" i="1" dirty="0">
                <a:latin typeface="Calibri" panose="020F0502020204030204" pitchFamily="34" charset="0"/>
                <a:cs typeface="Calibri" panose="020F0502020204030204" pitchFamily="34" charset="0"/>
                <a:sym typeface="+mn-ea"/>
              </a:rPr>
              <a:t>Compare the sentence above with the one below, and see how they are different in the use of the word “given”: </a:t>
            </a:r>
            <a:endParaRPr lang="en-US" altLang="zh-CN" sz="2400" i="1" dirty="0">
              <a:latin typeface="Calibri" panose="020F0502020204030204" pitchFamily="34" charset="0"/>
              <a:cs typeface="Calibri" panose="020F0502020204030204" pitchFamily="34" charset="0"/>
            </a:endParaRPr>
          </a:p>
          <a:p>
            <a:pPr algn="just">
              <a:lnSpc>
                <a:spcPct val="114000"/>
              </a:lnSpc>
            </a:pPr>
            <a:r>
              <a:rPr lang="en-US" altLang="zh-CN" sz="2400" dirty="0">
                <a:latin typeface="Calibri" panose="020F0502020204030204" pitchFamily="34" charset="0"/>
                <a:cs typeface="Calibri" panose="020F0502020204030204" pitchFamily="34" charset="0"/>
                <a:sym typeface="+mn-ea"/>
              </a:rPr>
              <a:t>Even so, </a:t>
            </a:r>
            <a:r>
              <a:rPr lang="en-US" altLang="zh-CN" sz="2400" dirty="0">
                <a:solidFill>
                  <a:srgbClr val="FF0000"/>
                </a:solidFill>
                <a:latin typeface="Calibri" panose="020F0502020204030204" pitchFamily="34" charset="0"/>
                <a:cs typeface="Calibri" panose="020F0502020204030204" pitchFamily="34" charset="0"/>
                <a:sym typeface="+mn-ea"/>
              </a:rPr>
              <a:t>given </a:t>
            </a:r>
            <a:r>
              <a:rPr lang="en-US" altLang="zh-CN" sz="2400" dirty="0">
                <a:latin typeface="Calibri" panose="020F0502020204030204" pitchFamily="34" charset="0"/>
                <a:cs typeface="Calibri" panose="020F0502020204030204" pitchFamily="34" charset="0"/>
                <a:sym typeface="+mn-ea"/>
              </a:rPr>
              <a:t>the proportion (39%) of the students who state that they use the reference materials, we recognize that many students may not even be aware of these materials’ existence.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6" name="文本框 5">
            <a:extLst>
              <a:ext uri="{FF2B5EF4-FFF2-40B4-BE49-F238E27FC236}">
                <a16:creationId xmlns:a16="http://schemas.microsoft.com/office/drawing/2014/main" id="{F638D2E9-6996-4DE3-9F02-E9B5359BE55E}"/>
              </a:ext>
            </a:extLst>
          </p:cNvPr>
          <p:cNvSpPr txBox="1"/>
          <p:nvPr/>
        </p:nvSpPr>
        <p:spPr>
          <a:xfrm>
            <a:off x="813013" y="1702050"/>
            <a:ext cx="1243298" cy="46037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l"/>
            <a:r>
              <a:rPr lang="en-US" altLang="zh-CN" sz="2400" b="1" dirty="0">
                <a:effectLst/>
                <a:latin typeface="Bradley Hand ITC" panose="03070402050302030203" pitchFamily="66" charset="0"/>
                <a:ea typeface="宋体" panose="02010600030101010101" pitchFamily="2" charset="-122"/>
              </a:rPr>
              <a:t>Task 3</a:t>
            </a:r>
            <a:endParaRPr lang="en-US" sz="2400" b="1" dirty="0">
              <a:effectLst/>
              <a:latin typeface="Bradley Hand ITC" panose="03070402050302030203" pitchFamily="66" charset="0"/>
              <a:ea typeface="宋体" panose="02010600030101010101" pitchFamily="2" charset="-122"/>
            </a:endParaRPr>
          </a:p>
        </p:txBody>
      </p:sp>
    </p:spTree>
  </p:cSld>
  <p:clrMapOvr>
    <a:masterClrMapping/>
  </p:clrMapOvr>
  <p:transition>
    <p:random/>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8950" y="3434080"/>
            <a:ext cx="11377930" cy="2806700"/>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19" name="组合 18"/>
          <p:cNvGrpSpPr/>
          <p:nvPr/>
        </p:nvGrpSpPr>
        <p:grpSpPr>
          <a:xfrm>
            <a:off x="867550" y="283464"/>
            <a:ext cx="1179420" cy="1051559"/>
            <a:chOff x="1313" y="323"/>
            <a:chExt cx="2280" cy="2032"/>
          </a:xfrm>
        </p:grpSpPr>
        <p:grpSp>
          <p:nvGrpSpPr>
            <p:cNvPr id="24" name="组合 158"/>
            <p:cNvGrpSpPr/>
            <p:nvPr/>
          </p:nvGrpSpPr>
          <p:grpSpPr>
            <a:xfrm>
              <a:off x="1313" y="323"/>
              <a:ext cx="2280" cy="2032"/>
              <a:chOff x="3720691" y="2824413"/>
              <a:chExt cx="1341120" cy="1209172"/>
            </a:xfrm>
          </p:grpSpPr>
          <p:sp>
            <p:nvSpPr>
              <p:cNvPr id="2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5"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6" name="图片 25"/>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1" name="文本框 10"/>
          <p:cNvSpPr txBox="1"/>
          <p:nvPr/>
        </p:nvSpPr>
        <p:spPr>
          <a:xfrm>
            <a:off x="727710" y="2493645"/>
            <a:ext cx="10702925" cy="1188720"/>
          </a:xfrm>
          <a:prstGeom prst="rect">
            <a:avLst/>
          </a:prstGeom>
          <a:noFill/>
        </p:spPr>
        <p:txBody>
          <a:bodyPr wrap="square">
            <a:spAutoFit/>
          </a:bodyPr>
          <a:lstStyle/>
          <a:p>
            <a:pPr algn="ctr">
              <a:lnSpc>
                <a:spcPts val="2000"/>
              </a:lnSpc>
            </a:pPr>
            <a:r>
              <a:rPr lang="en-US" altLang="zh-CN" sz="2400" kern="100" dirty="0">
                <a:solidFill>
                  <a:srgbClr val="00B050"/>
                </a:solidFill>
                <a:effectLst/>
                <a:latin typeface="Times New Roman" panose="02020603050405020304" pitchFamily="18" charset="0"/>
                <a:ea typeface="宋体" panose="02010600030101010101" pitchFamily="2" charset="-122"/>
                <a:sym typeface="+mn-ea"/>
              </a:rPr>
              <a:t> </a:t>
            </a:r>
            <a:r>
              <a:rPr lang="en-US" altLang="zh-CN" sz="2400" kern="100" dirty="0">
                <a:solidFill>
                  <a:srgbClr val="00B050"/>
                </a:solidFill>
                <a:effectLst/>
                <a:latin typeface="Calibri" panose="020F0502020204030204" pitchFamily="34" charset="0"/>
                <a:ea typeface="宋体" panose="02010600030101010101" pitchFamily="2" charset="-122"/>
                <a:cs typeface="Calibri" panose="020F0502020204030204" pitchFamily="34" charset="0"/>
                <a:sym typeface="+mn-ea"/>
              </a:rPr>
              <a:t> </a:t>
            </a:r>
            <a:r>
              <a:rPr lang="en-US" altLang="zh-CN" sz="2400" b="1" dirty="0">
                <a:solidFill>
                  <a:srgbClr val="00B050"/>
                </a:solidFill>
                <a:latin typeface="Calibri" panose="020F0502020204030204" pitchFamily="34" charset="0"/>
                <a:cs typeface="Calibri" panose="020F0502020204030204" pitchFamily="34" charset="0"/>
                <a:sym typeface="+mn-ea"/>
              </a:rPr>
              <a:t>“given” as a preposition </a:t>
            </a:r>
            <a:endParaRPr lang="zh-CN" altLang="zh-CN" sz="2400" dirty="0">
              <a:solidFill>
                <a:srgbClr val="00B050"/>
              </a:solidFill>
              <a:latin typeface="Calibri" panose="020F0502020204030204" pitchFamily="34" charset="0"/>
              <a:cs typeface="Calibri" panose="020F0502020204030204" pitchFamily="34" charset="0"/>
            </a:endParaRPr>
          </a:p>
          <a:p>
            <a:pPr>
              <a:lnSpc>
                <a:spcPct val="114000"/>
              </a:lnSpc>
            </a:pPr>
            <a:r>
              <a:rPr lang="en-US" altLang="zh-CN" sz="2400" i="1">
                <a:solidFill>
                  <a:srgbClr val="0070C0"/>
                </a:solidFill>
                <a:ea typeface="宋体" panose="02010600030101010101" pitchFamily="2" charset="-122"/>
                <a:sym typeface="+mn-ea"/>
              </a:rPr>
              <a:t>Study </a:t>
            </a:r>
            <a:r>
              <a:rPr lang="en-US" altLang="zh-CN" sz="2400" i="1" dirty="0">
                <a:solidFill>
                  <a:srgbClr val="0070C0"/>
                </a:solidFill>
                <a:ea typeface="宋体" panose="02010600030101010101" pitchFamily="2" charset="-122"/>
                <a:sym typeface="+mn-ea"/>
              </a:rPr>
              <a:t>the following sentence from Reading A. Pay attention to the word “given”. What is its meaning and function in the sentence</a:t>
            </a:r>
            <a:r>
              <a:rPr lang="en-US" altLang="zh-CN" sz="2400" i="1">
                <a:solidFill>
                  <a:srgbClr val="0070C0"/>
                </a:solidFill>
                <a:ea typeface="宋体" panose="02010600030101010101" pitchFamily="2" charset="-122"/>
                <a:sym typeface="+mn-ea"/>
              </a:rPr>
              <a:t>? </a:t>
            </a:r>
            <a:endParaRPr lang="en-US" altLang="zh-CN" sz="2400" i="1" dirty="0">
              <a:solidFill>
                <a:srgbClr val="0070C0"/>
              </a:solidFill>
              <a:ea typeface="宋体" panose="02010600030101010101" pitchFamily="2" charset="-122"/>
            </a:endParaRPr>
          </a:p>
        </p:txBody>
      </p:sp>
      <p:sp>
        <p:nvSpPr>
          <p:cNvPr id="6" name="文本框 5"/>
          <p:cNvSpPr txBox="1"/>
          <p:nvPr/>
        </p:nvSpPr>
        <p:spPr>
          <a:xfrm>
            <a:off x="1193800" y="4137660"/>
            <a:ext cx="9769475" cy="1568450"/>
          </a:xfrm>
          <a:prstGeom prst="rect">
            <a:avLst/>
          </a:prstGeom>
          <a:noFill/>
        </p:spPr>
        <p:txBody>
          <a:bodyPr wrap="square" rtlCol="0">
            <a:spAutoFit/>
          </a:bodyPr>
          <a:lstStyle/>
          <a:p>
            <a:r>
              <a:rPr lang="en-US" altLang="zh-CN" sz="2400" dirty="0">
                <a:solidFill>
                  <a:srgbClr val="C00000"/>
                </a:solidFill>
                <a:latin typeface="Times New Roman" panose="02020603050405020304" pitchFamily="18" charset="0"/>
              </a:rPr>
              <a:t>In the sentence from Reading A, the word “given” is used as a preposition, which means “considering” or “taking into account”, and can be translated as “</a:t>
            </a:r>
            <a:r>
              <a:rPr lang="zh-CN" altLang="en-US" sz="2200" dirty="0">
                <a:solidFill>
                  <a:srgbClr val="C00000"/>
                </a:solidFill>
                <a:latin typeface="微软雅黑" panose="020B0503020204020204" charset="-122"/>
                <a:ea typeface="微软雅黑" panose="020B0503020204020204" charset="-122"/>
              </a:rPr>
              <a:t>考虑到</a:t>
            </a:r>
            <a:r>
              <a:rPr lang="zh-CN" altLang="en-US" sz="2400" dirty="0">
                <a:solidFill>
                  <a:srgbClr val="C00000"/>
                </a:solidFill>
                <a:latin typeface="Times New Roman" panose="02020603050405020304" pitchFamily="18" charset="0"/>
              </a:rPr>
              <a:t>”</a:t>
            </a:r>
            <a:r>
              <a:rPr lang="en-US" altLang="zh-CN" sz="2400" dirty="0">
                <a:solidFill>
                  <a:srgbClr val="C00000"/>
                </a:solidFill>
                <a:latin typeface="Times New Roman" panose="02020603050405020304" pitchFamily="18" charset="0"/>
              </a:rPr>
              <a:t>. When used in this sense, it is usually followed by a “that-clause”, as in the sentence from the text; or by a noun phrase, as in the second sentence. </a:t>
            </a:r>
          </a:p>
        </p:txBody>
      </p:sp>
      <p:sp>
        <p:nvSpPr>
          <p:cNvPr id="8" name="文本框 7">
            <a:extLst>
              <a:ext uri="{FF2B5EF4-FFF2-40B4-BE49-F238E27FC236}">
                <a16:creationId xmlns:a16="http://schemas.microsoft.com/office/drawing/2014/main" id="{D4F47665-A91E-496E-8AC8-938A8649B097}"/>
              </a:ext>
            </a:extLst>
          </p:cNvPr>
          <p:cNvSpPr txBox="1"/>
          <p:nvPr/>
        </p:nvSpPr>
        <p:spPr>
          <a:xfrm>
            <a:off x="813013" y="1702050"/>
            <a:ext cx="1243298" cy="46037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l"/>
            <a:r>
              <a:rPr lang="en-US" altLang="zh-CN" sz="2400" b="1" dirty="0">
                <a:effectLst/>
                <a:latin typeface="Bradley Hand ITC" panose="03070402050302030203" pitchFamily="66" charset="0"/>
                <a:ea typeface="宋体" panose="02010600030101010101" pitchFamily="2" charset="-122"/>
              </a:rPr>
              <a:t>Task 3</a:t>
            </a:r>
            <a:endParaRPr lang="en-US" sz="2400" b="1" dirty="0">
              <a:effectLst/>
              <a:latin typeface="Bradley Hand ITC" panose="03070402050302030203" pitchFamily="66" charset="0"/>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19" name="组合 18"/>
          <p:cNvGrpSpPr/>
          <p:nvPr/>
        </p:nvGrpSpPr>
        <p:grpSpPr>
          <a:xfrm>
            <a:off x="867550" y="283464"/>
            <a:ext cx="1179420" cy="1051559"/>
            <a:chOff x="1313" y="323"/>
            <a:chExt cx="2280" cy="2032"/>
          </a:xfrm>
        </p:grpSpPr>
        <p:grpSp>
          <p:nvGrpSpPr>
            <p:cNvPr id="24" name="组合 158"/>
            <p:cNvGrpSpPr/>
            <p:nvPr/>
          </p:nvGrpSpPr>
          <p:grpSpPr>
            <a:xfrm>
              <a:off x="1313" y="323"/>
              <a:ext cx="2280" cy="2032"/>
              <a:chOff x="3720691" y="2824413"/>
              <a:chExt cx="1341120" cy="1209172"/>
            </a:xfrm>
          </p:grpSpPr>
          <p:sp>
            <p:nvSpPr>
              <p:cNvPr id="2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5"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6" name="图片 25"/>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11" name="文本框 10"/>
          <p:cNvSpPr txBox="1"/>
          <p:nvPr/>
        </p:nvSpPr>
        <p:spPr>
          <a:xfrm>
            <a:off x="727710" y="2195830"/>
            <a:ext cx="10702925" cy="860425"/>
          </a:xfrm>
          <a:prstGeom prst="rect">
            <a:avLst/>
          </a:prstGeom>
          <a:noFill/>
        </p:spPr>
        <p:txBody>
          <a:bodyPr wrap="square">
            <a:spAutoFit/>
          </a:bodyPr>
          <a:lstStyle/>
          <a:p>
            <a:pPr algn="ctr" fontAlgn="auto">
              <a:lnSpc>
                <a:spcPts val="3000"/>
              </a:lnSpc>
            </a:pPr>
            <a:r>
              <a:rPr lang="en-US" altLang="zh-CN" sz="2400" kern="100" dirty="0">
                <a:solidFill>
                  <a:srgbClr val="00B050"/>
                </a:solidFill>
                <a:effectLst/>
                <a:latin typeface="Times New Roman" panose="02020603050405020304" pitchFamily="18" charset="0"/>
                <a:ea typeface="宋体" panose="02010600030101010101" pitchFamily="2" charset="-122"/>
                <a:sym typeface="+mn-ea"/>
              </a:rPr>
              <a:t> </a:t>
            </a:r>
            <a:r>
              <a:rPr lang="en-US" altLang="zh-CN" sz="2400" kern="100" dirty="0">
                <a:solidFill>
                  <a:srgbClr val="00B050"/>
                </a:solidFill>
                <a:effectLst/>
                <a:latin typeface="Calibri" panose="020F0502020204030204" pitchFamily="34" charset="0"/>
                <a:ea typeface="宋体" panose="02010600030101010101" pitchFamily="2" charset="-122"/>
                <a:cs typeface="Calibri" panose="020F0502020204030204" pitchFamily="34" charset="0"/>
                <a:sym typeface="+mn-ea"/>
              </a:rPr>
              <a:t> </a:t>
            </a:r>
            <a:r>
              <a:rPr lang="en-US" altLang="zh-CN" sz="2400" b="1" dirty="0">
                <a:solidFill>
                  <a:srgbClr val="00B050"/>
                </a:solidFill>
                <a:latin typeface="Calibri" panose="020F0502020204030204" pitchFamily="34" charset="0"/>
                <a:cs typeface="Calibri" panose="020F0502020204030204" pitchFamily="34" charset="0"/>
                <a:sym typeface="+mn-ea"/>
              </a:rPr>
              <a:t>“given” as a preposition </a:t>
            </a:r>
            <a:endParaRPr lang="zh-CN" altLang="zh-CN" sz="2400" dirty="0">
              <a:solidFill>
                <a:srgbClr val="00B050"/>
              </a:solidFill>
              <a:latin typeface="Calibri" panose="020F0502020204030204" pitchFamily="34" charset="0"/>
              <a:cs typeface="Calibri" panose="020F0502020204030204" pitchFamily="34" charset="0"/>
            </a:endParaRPr>
          </a:p>
          <a:p>
            <a:pPr fontAlgn="auto">
              <a:lnSpc>
                <a:spcPts val="3000"/>
              </a:lnSpc>
            </a:pPr>
            <a:r>
              <a:rPr lang="en-US" altLang="zh-CN" sz="2400" i="1" dirty="0">
                <a:solidFill>
                  <a:srgbClr val="0070C0"/>
                </a:solidFill>
                <a:ea typeface="宋体" panose="02010600030101010101" pitchFamily="2" charset="-122"/>
                <a:sym typeface="+mn-ea"/>
              </a:rPr>
              <a:t>Complete the following sentences with either “given” or “given that</a:t>
            </a:r>
            <a:r>
              <a:rPr lang="en-US" altLang="zh-CN" sz="2400" i="1">
                <a:solidFill>
                  <a:srgbClr val="0070C0"/>
                </a:solidFill>
                <a:ea typeface="宋体" panose="02010600030101010101" pitchFamily="2" charset="-122"/>
                <a:sym typeface="+mn-ea"/>
              </a:rPr>
              <a:t>”. </a:t>
            </a:r>
            <a:endParaRPr lang="en-US" altLang="zh-CN" sz="2400" i="1" dirty="0">
              <a:solidFill>
                <a:srgbClr val="0070C0"/>
              </a:solidFill>
              <a:ea typeface="宋体" panose="02010600030101010101" pitchFamily="2" charset="-122"/>
            </a:endParaRPr>
          </a:p>
        </p:txBody>
      </p:sp>
      <p:sp>
        <p:nvSpPr>
          <p:cNvPr id="7" name="文本框 6"/>
          <p:cNvSpPr txBox="1"/>
          <p:nvPr/>
        </p:nvSpPr>
        <p:spPr>
          <a:xfrm>
            <a:off x="812800" y="2980055"/>
            <a:ext cx="10788650" cy="3322955"/>
          </a:xfrm>
          <a:prstGeom prst="rect">
            <a:avLst/>
          </a:prstGeom>
          <a:noFill/>
        </p:spPr>
        <p:txBody>
          <a:bodyPr wrap="square" rtlCol="0">
            <a:spAutoFit/>
          </a:bodyPr>
          <a:lstStyle/>
          <a:p>
            <a:pPr>
              <a:lnSpc>
                <a:spcPct val="150000"/>
              </a:lnSpc>
            </a:pPr>
            <a:r>
              <a:rPr lang="en-US" altLang="zh-CN" sz="2000" dirty="0">
                <a:latin typeface="Times New Roman" panose="02020603050405020304" pitchFamily="18" charset="0"/>
              </a:rPr>
              <a:t>1.  Usually, I am sensible with money, as I have to be, _______________I don’t earn that much. </a:t>
            </a:r>
          </a:p>
          <a:p>
            <a:pPr>
              <a:lnSpc>
                <a:spcPct val="150000"/>
              </a:lnSpc>
            </a:pPr>
            <a:r>
              <a:rPr lang="en-US" altLang="zh-CN" sz="2000" dirty="0">
                <a:latin typeface="Times New Roman" panose="02020603050405020304" pitchFamily="18" charset="0"/>
              </a:rPr>
              <a:t>2. __________she is interested in children, I am sure teaching is the right career for her. </a:t>
            </a:r>
          </a:p>
          <a:p>
            <a:pPr>
              <a:lnSpc>
                <a:spcPct val="150000"/>
              </a:lnSpc>
            </a:pPr>
            <a:r>
              <a:rPr lang="en-US" altLang="zh-CN" sz="2000" dirty="0">
                <a:latin typeface="Times New Roman" panose="02020603050405020304" pitchFamily="18" charset="0"/>
              </a:rPr>
              <a:t>3. _______ the condition of the engine, it is a wonder that it even starts.</a:t>
            </a:r>
          </a:p>
          <a:p>
            <a:pPr>
              <a:lnSpc>
                <a:spcPct val="150000"/>
              </a:lnSpc>
            </a:pPr>
            <a:r>
              <a:rPr lang="en-US" altLang="zh-CN" sz="2000" dirty="0">
                <a:latin typeface="Times New Roman" panose="02020603050405020304" pitchFamily="18" charset="0"/>
              </a:rPr>
              <a:t>4.________ his age, he’s a remarkably fast runner.</a:t>
            </a:r>
          </a:p>
          <a:p>
            <a:pPr>
              <a:lnSpc>
                <a:spcPct val="150000"/>
              </a:lnSpc>
            </a:pPr>
            <a:r>
              <a:rPr lang="en-US" altLang="zh-CN" sz="2000" dirty="0">
                <a:latin typeface="Times New Roman" panose="02020603050405020304" pitchFamily="18" charset="0"/>
              </a:rPr>
              <a:t>5. _____________the patients have some disabilities, we still try to enable them to be as independent as possible. </a:t>
            </a:r>
          </a:p>
          <a:p>
            <a:pPr>
              <a:lnSpc>
                <a:spcPct val="150000"/>
              </a:lnSpc>
            </a:pPr>
            <a:r>
              <a:rPr lang="en-US" altLang="zh-CN" sz="2000" dirty="0">
                <a:latin typeface="Times New Roman" panose="02020603050405020304" pitchFamily="18" charset="0"/>
              </a:rPr>
              <a:t>6. ________the government’s record on unemployment, their chances of winning the election look poor. </a:t>
            </a:r>
            <a:endParaRPr lang="zh-CN" altLang="en-US" sz="2000" dirty="0">
              <a:effectLst/>
              <a:latin typeface="Times New Roman" panose="02020603050405020304" pitchFamily="18" charset="0"/>
              <a:ea typeface="宋体" panose="02010600030101010101" pitchFamily="2" charset="-122"/>
            </a:endParaRPr>
          </a:p>
        </p:txBody>
      </p:sp>
      <p:sp>
        <p:nvSpPr>
          <p:cNvPr id="8" name="文本框 7"/>
          <p:cNvSpPr txBox="1"/>
          <p:nvPr/>
        </p:nvSpPr>
        <p:spPr>
          <a:xfrm>
            <a:off x="6714490" y="3053080"/>
            <a:ext cx="1473200" cy="398780"/>
          </a:xfrm>
          <a:prstGeom prst="rect">
            <a:avLst/>
          </a:prstGeom>
          <a:noFill/>
        </p:spPr>
        <p:txBody>
          <a:bodyPr wrap="square" rtlCol="0">
            <a:spAutoFit/>
          </a:bodyPr>
          <a:lstStyle/>
          <a:p>
            <a:r>
              <a:rPr lang="en-US" altLang="zh-CN" sz="2000" dirty="0">
                <a:solidFill>
                  <a:srgbClr val="C00000"/>
                </a:solidFill>
                <a:cs typeface="+mn-lt"/>
              </a:rPr>
              <a:t>given that</a:t>
            </a:r>
            <a:endParaRPr lang="en-US" altLang="zh-CN" sz="2000" dirty="0">
              <a:solidFill>
                <a:srgbClr val="C00000"/>
              </a:solidFill>
              <a:effectLst/>
              <a:ea typeface="宋体" panose="02010600030101010101" pitchFamily="2" charset="-122"/>
              <a:cs typeface="+mn-lt"/>
            </a:endParaRPr>
          </a:p>
        </p:txBody>
      </p:sp>
      <p:sp>
        <p:nvSpPr>
          <p:cNvPr id="12" name="文本框 11"/>
          <p:cNvSpPr txBox="1"/>
          <p:nvPr/>
        </p:nvSpPr>
        <p:spPr>
          <a:xfrm>
            <a:off x="1143459" y="3559116"/>
            <a:ext cx="1322982" cy="368300"/>
          </a:xfrm>
          <a:prstGeom prst="rect">
            <a:avLst/>
          </a:prstGeom>
          <a:noFill/>
        </p:spPr>
        <p:txBody>
          <a:bodyPr wrap="square" rtlCol="0">
            <a:spAutoFit/>
          </a:bodyPr>
          <a:lstStyle/>
          <a:p>
            <a:pPr algn="l">
              <a:buClrTx/>
              <a:buSzTx/>
              <a:buFontTx/>
            </a:pPr>
            <a:r>
              <a:rPr lang="en-US" altLang="zh-CN" sz="2000" dirty="0">
                <a:solidFill>
                  <a:srgbClr val="C00000"/>
                </a:solidFill>
                <a:cs typeface="+mn-lt"/>
              </a:rPr>
              <a:t>Given that</a:t>
            </a:r>
          </a:p>
        </p:txBody>
      </p:sp>
      <p:sp>
        <p:nvSpPr>
          <p:cNvPr id="13" name="文本框 12"/>
          <p:cNvSpPr txBox="1"/>
          <p:nvPr/>
        </p:nvSpPr>
        <p:spPr>
          <a:xfrm>
            <a:off x="1143459" y="3988409"/>
            <a:ext cx="805944" cy="368300"/>
          </a:xfrm>
          <a:prstGeom prst="rect">
            <a:avLst/>
          </a:prstGeom>
          <a:noFill/>
        </p:spPr>
        <p:txBody>
          <a:bodyPr wrap="square" rtlCol="0">
            <a:spAutoFit/>
          </a:bodyPr>
          <a:lstStyle/>
          <a:p>
            <a:pPr algn="l">
              <a:buClrTx/>
              <a:buSzTx/>
              <a:buFontTx/>
            </a:pPr>
            <a:r>
              <a:rPr lang="en-US" altLang="zh-CN" sz="2000" dirty="0">
                <a:solidFill>
                  <a:srgbClr val="C00000"/>
                </a:solidFill>
                <a:cs typeface="+mn-lt"/>
              </a:rPr>
              <a:t>Given </a:t>
            </a:r>
          </a:p>
        </p:txBody>
      </p:sp>
      <p:sp>
        <p:nvSpPr>
          <p:cNvPr id="14" name="文本框 13"/>
          <p:cNvSpPr txBox="1"/>
          <p:nvPr/>
        </p:nvSpPr>
        <p:spPr>
          <a:xfrm>
            <a:off x="1143459" y="4459362"/>
            <a:ext cx="805944" cy="398780"/>
          </a:xfrm>
          <a:prstGeom prst="rect">
            <a:avLst/>
          </a:prstGeom>
          <a:noFill/>
        </p:spPr>
        <p:txBody>
          <a:bodyPr wrap="square" rtlCol="0">
            <a:spAutoFit/>
          </a:bodyPr>
          <a:lstStyle/>
          <a:p>
            <a:pPr algn="l">
              <a:buClrTx/>
              <a:buSzTx/>
              <a:buFontTx/>
            </a:pPr>
            <a:r>
              <a:rPr lang="en-US" altLang="zh-CN" sz="2000" dirty="0">
                <a:solidFill>
                  <a:srgbClr val="C00000"/>
                </a:solidFill>
                <a:cs typeface="+mn-lt"/>
              </a:rPr>
              <a:t>Given </a:t>
            </a:r>
          </a:p>
        </p:txBody>
      </p:sp>
      <p:sp>
        <p:nvSpPr>
          <p:cNvPr id="15" name="文本框 14"/>
          <p:cNvSpPr txBox="1"/>
          <p:nvPr/>
        </p:nvSpPr>
        <p:spPr>
          <a:xfrm>
            <a:off x="1143459" y="4876525"/>
            <a:ext cx="1494549" cy="398780"/>
          </a:xfrm>
          <a:prstGeom prst="rect">
            <a:avLst/>
          </a:prstGeom>
          <a:noFill/>
        </p:spPr>
        <p:txBody>
          <a:bodyPr wrap="square" rtlCol="0">
            <a:spAutoFit/>
          </a:bodyPr>
          <a:lstStyle/>
          <a:p>
            <a:pPr algn="l">
              <a:buClrTx/>
              <a:buSzTx/>
              <a:buFontTx/>
            </a:pPr>
            <a:r>
              <a:rPr lang="en-US" altLang="zh-CN" sz="2000" dirty="0">
                <a:solidFill>
                  <a:srgbClr val="C00000"/>
                </a:solidFill>
                <a:cs typeface="+mn-lt"/>
              </a:rPr>
              <a:t>Given that</a:t>
            </a:r>
          </a:p>
        </p:txBody>
      </p:sp>
      <p:sp>
        <p:nvSpPr>
          <p:cNvPr id="17" name="文本框 16"/>
          <p:cNvSpPr txBox="1"/>
          <p:nvPr/>
        </p:nvSpPr>
        <p:spPr>
          <a:xfrm>
            <a:off x="1143459" y="5807251"/>
            <a:ext cx="805944" cy="368300"/>
          </a:xfrm>
          <a:prstGeom prst="rect">
            <a:avLst/>
          </a:prstGeom>
          <a:noFill/>
        </p:spPr>
        <p:txBody>
          <a:bodyPr wrap="square" rtlCol="0">
            <a:spAutoFit/>
          </a:bodyPr>
          <a:lstStyle/>
          <a:p>
            <a:pPr algn="l">
              <a:buClrTx/>
              <a:buSzTx/>
              <a:buFontTx/>
            </a:pPr>
            <a:r>
              <a:rPr lang="en-US" altLang="zh-CN" sz="2000" dirty="0">
                <a:solidFill>
                  <a:srgbClr val="C00000"/>
                </a:solidFill>
                <a:cs typeface="+mn-lt"/>
              </a:rPr>
              <a:t>Given </a:t>
            </a:r>
          </a:p>
        </p:txBody>
      </p:sp>
      <p:sp>
        <p:nvSpPr>
          <p:cNvPr id="6" name="文本框 5">
            <a:extLst>
              <a:ext uri="{FF2B5EF4-FFF2-40B4-BE49-F238E27FC236}">
                <a16:creationId xmlns:a16="http://schemas.microsoft.com/office/drawing/2014/main" id="{03DA2CC5-EEA5-4B22-BEB3-3D93DD641F6E}"/>
              </a:ext>
            </a:extLst>
          </p:cNvPr>
          <p:cNvSpPr txBox="1"/>
          <p:nvPr/>
        </p:nvSpPr>
        <p:spPr>
          <a:xfrm>
            <a:off x="813013" y="1702050"/>
            <a:ext cx="1243298" cy="46037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l"/>
            <a:r>
              <a:rPr lang="en-US" altLang="zh-CN" sz="2400" b="1" dirty="0">
                <a:effectLst/>
                <a:latin typeface="Bradley Hand ITC" panose="03070402050302030203" pitchFamily="66" charset="0"/>
                <a:ea typeface="宋体" panose="02010600030101010101" pitchFamily="2" charset="-122"/>
              </a:rPr>
              <a:t>Task 3</a:t>
            </a:r>
            <a:endParaRPr lang="en-US" sz="2400" b="1" dirty="0">
              <a:effectLst/>
              <a:latin typeface="Bradley Hand ITC" panose="03070402050302030203" pitchFamily="66" charset="0"/>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fill="hold"/>
                                        <p:tgtEl>
                                          <p:spTgt spid="17"/>
                                        </p:tgtEl>
                                        <p:attrNameLst>
                                          <p:attrName>ppt_x</p:attrName>
                                        </p:attrNameLst>
                                      </p:cBhvr>
                                      <p:tavLst>
                                        <p:tav tm="0">
                                          <p:val>
                                            <p:strVal val="#ppt_x"/>
                                          </p:val>
                                        </p:tav>
                                        <p:tav tm="100000">
                                          <p:val>
                                            <p:strVal val="#ppt_x"/>
                                          </p:val>
                                        </p:tav>
                                      </p:tavLst>
                                    </p:anim>
                                    <p:anim calcmode="lin" valueType="num">
                                      <p:cBhvr additive="base">
                                        <p:cTn id="3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3" grpId="0"/>
      <p:bldP spid="14" grpId="0"/>
      <p:bldP spid="15" grpId="0"/>
      <p:bldP spid="1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19" name="组合 18"/>
          <p:cNvGrpSpPr/>
          <p:nvPr/>
        </p:nvGrpSpPr>
        <p:grpSpPr>
          <a:xfrm>
            <a:off x="867550" y="283464"/>
            <a:ext cx="1179420" cy="1051559"/>
            <a:chOff x="1313" y="323"/>
            <a:chExt cx="2280" cy="2032"/>
          </a:xfrm>
        </p:grpSpPr>
        <p:grpSp>
          <p:nvGrpSpPr>
            <p:cNvPr id="24" name="组合 158"/>
            <p:cNvGrpSpPr/>
            <p:nvPr/>
          </p:nvGrpSpPr>
          <p:grpSpPr>
            <a:xfrm>
              <a:off x="1313" y="323"/>
              <a:ext cx="2280" cy="2032"/>
              <a:chOff x="3720691" y="2824413"/>
              <a:chExt cx="1341120" cy="1209172"/>
            </a:xfrm>
          </p:grpSpPr>
          <p:sp>
            <p:nvSpPr>
              <p:cNvPr id="2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5"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6" name="图片 25"/>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11" name="文本框 10"/>
          <p:cNvSpPr txBox="1"/>
          <p:nvPr/>
        </p:nvSpPr>
        <p:spPr>
          <a:xfrm>
            <a:off x="727710" y="2195830"/>
            <a:ext cx="10873740" cy="1245235"/>
          </a:xfrm>
          <a:prstGeom prst="rect">
            <a:avLst/>
          </a:prstGeom>
          <a:noFill/>
        </p:spPr>
        <p:txBody>
          <a:bodyPr wrap="square">
            <a:spAutoFit/>
          </a:bodyPr>
          <a:lstStyle/>
          <a:p>
            <a:pPr algn="ctr" fontAlgn="auto">
              <a:lnSpc>
                <a:spcPts val="3000"/>
              </a:lnSpc>
            </a:pPr>
            <a:r>
              <a:rPr lang="en-US" altLang="zh-CN" sz="2400" b="1" dirty="0">
                <a:solidFill>
                  <a:srgbClr val="00B050"/>
                </a:solidFill>
                <a:latin typeface="Calibri" panose="020F0502020204030204" pitchFamily="34" charset="0"/>
                <a:cs typeface="Calibri" panose="020F0502020204030204" pitchFamily="34" charset="0"/>
                <a:sym typeface="+mn-ea"/>
              </a:rPr>
              <a:t>gerunds with passive voice </a:t>
            </a:r>
            <a:endParaRPr lang="zh-CN" altLang="zh-CN" sz="2400" dirty="0">
              <a:solidFill>
                <a:srgbClr val="00B050"/>
              </a:solidFill>
              <a:latin typeface="Calibri" panose="020F0502020204030204" pitchFamily="34" charset="0"/>
              <a:cs typeface="Calibri" panose="020F0502020204030204" pitchFamily="34" charset="0"/>
            </a:endParaRPr>
          </a:p>
          <a:p>
            <a:pPr fontAlgn="auto">
              <a:lnSpc>
                <a:spcPts val="3000"/>
              </a:lnSpc>
            </a:pPr>
            <a:r>
              <a:rPr lang="en-US" altLang="zh-CN" sz="2400" i="1" dirty="0">
                <a:solidFill>
                  <a:srgbClr val="0070C0"/>
                </a:solidFill>
                <a:ea typeface="宋体" panose="02010600030101010101" pitchFamily="2" charset="-122"/>
                <a:sym typeface="+mn-ea"/>
              </a:rPr>
              <a:t>Study the sentences from Reading A and Reading B. Pay attention to the words in bold red</a:t>
            </a:r>
            <a:r>
              <a:rPr lang="en-US" altLang="zh-CN" sz="2400" i="1">
                <a:solidFill>
                  <a:srgbClr val="0070C0"/>
                </a:solidFill>
                <a:ea typeface="宋体" panose="02010600030101010101" pitchFamily="2" charset="-122"/>
                <a:sym typeface="+mn-ea"/>
              </a:rPr>
              <a:t>. </a:t>
            </a:r>
            <a:endParaRPr lang="en-US" altLang="zh-CN" sz="2400" i="1" dirty="0">
              <a:solidFill>
                <a:srgbClr val="0070C0"/>
              </a:solidFill>
              <a:ea typeface="宋体" panose="02010600030101010101" pitchFamily="2" charset="-122"/>
            </a:endParaRPr>
          </a:p>
        </p:txBody>
      </p:sp>
      <p:sp>
        <p:nvSpPr>
          <p:cNvPr id="5" name="文本框 4"/>
          <p:cNvSpPr txBox="1"/>
          <p:nvPr/>
        </p:nvSpPr>
        <p:spPr>
          <a:xfrm>
            <a:off x="755015" y="3506470"/>
            <a:ext cx="10845800" cy="1938020"/>
          </a:xfrm>
          <a:prstGeom prst="rect">
            <a:avLst/>
          </a:prstGeom>
          <a:noFill/>
        </p:spPr>
        <p:txBody>
          <a:bodyPr wrap="square" rtlCol="0">
            <a:spAutoFit/>
          </a:bodyPr>
          <a:lstStyle/>
          <a:p>
            <a:pPr>
              <a:lnSpc>
                <a:spcPct val="150000"/>
              </a:lnSpc>
            </a:pPr>
            <a:r>
              <a:rPr lang="en-US" altLang="zh-CN" sz="2000" dirty="0">
                <a:latin typeface="Times New Roman" panose="02020603050405020304" pitchFamily="18" charset="0"/>
              </a:rPr>
              <a:t>1. Students may also appreciate </a:t>
            </a:r>
            <a:r>
              <a:rPr lang="en-US" altLang="zh-CN" sz="2000" dirty="0">
                <a:solidFill>
                  <a:srgbClr val="FF0000"/>
                </a:solidFill>
                <a:latin typeface="Times New Roman" panose="02020603050405020304" pitchFamily="18" charset="0"/>
              </a:rPr>
              <a:t>being reminded </a:t>
            </a:r>
            <a:r>
              <a:rPr lang="en-US" altLang="zh-CN" sz="2000" dirty="0">
                <a:latin typeface="Times New Roman" panose="02020603050405020304" pitchFamily="18" charset="0"/>
              </a:rPr>
              <a:t>that, if they aren’t sure how to use these helpful reference tools, their campus librarian will be able to assist them. </a:t>
            </a:r>
          </a:p>
          <a:p>
            <a:pPr>
              <a:lnSpc>
                <a:spcPct val="150000"/>
              </a:lnSpc>
            </a:pPr>
            <a:r>
              <a:rPr lang="en-US" altLang="zh-CN" sz="2000" dirty="0">
                <a:latin typeface="Times New Roman" panose="02020603050405020304" pitchFamily="18" charset="0"/>
              </a:rPr>
              <a:t>2. There were also some travel guides, some coffee-table books, a few of my father’s law books, and a dozen or so novels that were either gifts or somehow managed to justify </a:t>
            </a:r>
            <a:r>
              <a:rPr lang="en-US" altLang="zh-CN" sz="2000" dirty="0">
                <a:solidFill>
                  <a:srgbClr val="FF0000"/>
                </a:solidFill>
                <a:latin typeface="Times New Roman" panose="02020603050405020304" pitchFamily="18" charset="0"/>
              </a:rPr>
              <a:t>being owned </a:t>
            </a:r>
            <a:r>
              <a:rPr lang="en-US" altLang="zh-CN" sz="2000" dirty="0">
                <a:latin typeface="Times New Roman" panose="02020603050405020304" pitchFamily="18" charset="0"/>
              </a:rPr>
              <a:t>outright. </a:t>
            </a:r>
            <a:endParaRPr lang="zh-CN" altLang="en-US" sz="2000" dirty="0">
              <a:effectLst/>
              <a:latin typeface="Times New Roman" panose="02020603050405020304" pitchFamily="18" charset="0"/>
              <a:ea typeface="宋体" panose="02010600030101010101" pitchFamily="2" charset="-122"/>
            </a:endParaRPr>
          </a:p>
        </p:txBody>
      </p:sp>
      <p:sp>
        <p:nvSpPr>
          <p:cNvPr id="7" name="文本框 6">
            <a:extLst>
              <a:ext uri="{FF2B5EF4-FFF2-40B4-BE49-F238E27FC236}">
                <a16:creationId xmlns:a16="http://schemas.microsoft.com/office/drawing/2014/main" id="{E4905B15-E2ED-4C29-A87F-A41079A0CA17}"/>
              </a:ext>
            </a:extLst>
          </p:cNvPr>
          <p:cNvSpPr txBox="1"/>
          <p:nvPr/>
        </p:nvSpPr>
        <p:spPr>
          <a:xfrm>
            <a:off x="813013" y="1702050"/>
            <a:ext cx="1243298" cy="46037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l"/>
            <a:r>
              <a:rPr lang="en-US" altLang="zh-CN" sz="2400" b="1" dirty="0">
                <a:effectLst/>
                <a:latin typeface="Bradley Hand ITC" panose="03070402050302030203" pitchFamily="66" charset="0"/>
                <a:ea typeface="宋体" panose="02010600030101010101" pitchFamily="2" charset="-122"/>
              </a:rPr>
              <a:t>Task 3</a:t>
            </a:r>
            <a:endParaRPr lang="en-US" sz="2400" b="1" dirty="0">
              <a:effectLst/>
              <a:latin typeface="Bradley Hand ITC" panose="03070402050302030203" pitchFamily="66" charset="0"/>
              <a:ea typeface="宋体" panose="02010600030101010101" pitchFamily="2" charset="-122"/>
            </a:endParaRPr>
          </a:p>
        </p:txBody>
      </p:sp>
    </p:spTree>
  </p:cSld>
  <p:clrMapOvr>
    <a:masterClrMapping/>
  </p:clrMapOvr>
  <p:transition>
    <p:random/>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19" name="组合 18"/>
          <p:cNvGrpSpPr/>
          <p:nvPr/>
        </p:nvGrpSpPr>
        <p:grpSpPr>
          <a:xfrm>
            <a:off x="867550" y="283464"/>
            <a:ext cx="1179420" cy="1051559"/>
            <a:chOff x="1313" y="323"/>
            <a:chExt cx="2280" cy="2032"/>
          </a:xfrm>
        </p:grpSpPr>
        <p:grpSp>
          <p:nvGrpSpPr>
            <p:cNvPr id="24" name="组合 158"/>
            <p:cNvGrpSpPr/>
            <p:nvPr/>
          </p:nvGrpSpPr>
          <p:grpSpPr>
            <a:xfrm>
              <a:off x="1313" y="323"/>
              <a:ext cx="2280" cy="2032"/>
              <a:chOff x="3720691" y="2824413"/>
              <a:chExt cx="1341120" cy="1209172"/>
            </a:xfrm>
          </p:grpSpPr>
          <p:sp>
            <p:nvSpPr>
              <p:cNvPr id="2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5"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6" name="图片 25"/>
            <p:cNvPicPr>
              <a:picLocks noChangeAspect="1"/>
            </p:cNvPicPr>
            <p:nvPr/>
          </p:nvPicPr>
          <p:blipFill>
            <a:blip r:embed="rId2"/>
            <a:stretch>
              <a:fillRect/>
            </a:stretch>
          </p:blipFill>
          <p:spPr>
            <a:xfrm>
              <a:off x="1635" y="568"/>
              <a:ext cx="1538" cy="1537"/>
            </a:xfrm>
            <a:prstGeom prst="rect">
              <a:avLst/>
            </a:prstGeom>
            <a:noFill/>
            <a:ln w="9525">
              <a:noFill/>
            </a:ln>
          </p:spPr>
        </p:pic>
      </p:gr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015" y="3431419"/>
            <a:ext cx="3291205" cy="1406525"/>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46043" y="3815875"/>
            <a:ext cx="668795" cy="499241"/>
          </a:xfrm>
          <a:prstGeom prst="rect">
            <a:avLst/>
          </a:prstGeom>
        </p:spPr>
      </p:pic>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81220" y="2942469"/>
            <a:ext cx="6969760" cy="2312670"/>
          </a:xfrm>
          <a:prstGeom prst="rect">
            <a:avLst/>
          </a:prstGeom>
        </p:spPr>
      </p:pic>
      <p:sp>
        <p:nvSpPr>
          <p:cNvPr id="14" name="文本框 13"/>
          <p:cNvSpPr txBox="1"/>
          <p:nvPr/>
        </p:nvSpPr>
        <p:spPr>
          <a:xfrm>
            <a:off x="4918075" y="3360299"/>
            <a:ext cx="6346825" cy="1630045"/>
          </a:xfrm>
          <a:prstGeom prst="rect">
            <a:avLst/>
          </a:prstGeom>
          <a:noFill/>
        </p:spPr>
        <p:txBody>
          <a:bodyPr wrap="square" rtlCol="0">
            <a:spAutoFit/>
          </a:bodyPr>
          <a:lstStyle/>
          <a:p>
            <a:r>
              <a:rPr lang="en-US" altLang="zh-CN" sz="2000" dirty="0">
                <a:solidFill>
                  <a:srgbClr val="C00000"/>
                </a:solidFill>
              </a:rPr>
              <a:t>The words in bold red are gerunds in passive voice. They </a:t>
            </a:r>
          </a:p>
          <a:p>
            <a:r>
              <a:rPr lang="en-US" altLang="zh-CN" sz="2000" dirty="0">
                <a:solidFill>
                  <a:srgbClr val="C00000"/>
                </a:solidFill>
              </a:rPr>
              <a:t>imply that the people or the thing they refer to is being</a:t>
            </a:r>
          </a:p>
          <a:p>
            <a:r>
              <a:rPr lang="en-US" altLang="zh-CN" sz="2000" dirty="0">
                <a:solidFill>
                  <a:srgbClr val="C00000"/>
                </a:solidFill>
              </a:rPr>
              <a:t> acted upon. Since they are gerunds, they are used as noun </a:t>
            </a:r>
          </a:p>
          <a:p>
            <a:r>
              <a:rPr lang="en-US" altLang="zh-CN" sz="2000" dirty="0">
                <a:solidFill>
                  <a:srgbClr val="C00000"/>
                </a:solidFill>
              </a:rPr>
              <a:t>phrases in the sentences, and can function as subjects,</a:t>
            </a:r>
          </a:p>
          <a:p>
            <a:r>
              <a:rPr lang="en-US" altLang="zh-CN" sz="2000" dirty="0">
                <a:solidFill>
                  <a:srgbClr val="C00000"/>
                </a:solidFill>
              </a:rPr>
              <a:t> objects and complements.</a:t>
            </a:r>
            <a:endParaRPr lang="en-US" altLang="zh-CN" sz="2000" dirty="0">
              <a:solidFill>
                <a:srgbClr val="C00000"/>
              </a:solidFill>
              <a:effectLst/>
              <a:latin typeface="Times New Roman" panose="02020603050405020304" pitchFamily="18" charset="0"/>
              <a:ea typeface="宋体" panose="02010600030101010101" pitchFamily="2" charset="-122"/>
            </a:endParaRPr>
          </a:p>
        </p:txBody>
      </p:sp>
      <p:sp>
        <p:nvSpPr>
          <p:cNvPr id="8" name="文本框 7"/>
          <p:cNvSpPr txBox="1"/>
          <p:nvPr/>
        </p:nvSpPr>
        <p:spPr>
          <a:xfrm>
            <a:off x="727710" y="2301119"/>
            <a:ext cx="10873740" cy="475615"/>
          </a:xfrm>
          <a:prstGeom prst="rect">
            <a:avLst/>
          </a:prstGeom>
          <a:noFill/>
        </p:spPr>
        <p:txBody>
          <a:bodyPr wrap="square">
            <a:spAutoFit/>
          </a:bodyPr>
          <a:lstStyle/>
          <a:p>
            <a:pPr algn="ctr" fontAlgn="auto">
              <a:lnSpc>
                <a:spcPts val="3000"/>
              </a:lnSpc>
            </a:pPr>
            <a:r>
              <a:rPr lang="en-US" altLang="zh-CN" sz="2400" b="1" dirty="0">
                <a:solidFill>
                  <a:srgbClr val="00B050"/>
                </a:solidFill>
                <a:latin typeface="Calibri" panose="020F0502020204030204" pitchFamily="34" charset="0"/>
                <a:cs typeface="Calibri" panose="020F0502020204030204" pitchFamily="34" charset="0"/>
                <a:sym typeface="+mn-ea"/>
              </a:rPr>
              <a:t>gerunds with passive voice </a:t>
            </a:r>
            <a:endParaRPr lang="en-US" altLang="zh-CN" sz="2400" i="1" dirty="0">
              <a:latin typeface="Calibri" panose="020F0502020204030204" pitchFamily="34" charset="0"/>
              <a:cs typeface="Calibri" panose="020F0502020204030204" pitchFamily="34" charset="0"/>
            </a:endParaRPr>
          </a:p>
        </p:txBody>
      </p:sp>
      <p:sp>
        <p:nvSpPr>
          <p:cNvPr id="11" name="文本框 10">
            <a:extLst>
              <a:ext uri="{FF2B5EF4-FFF2-40B4-BE49-F238E27FC236}">
                <a16:creationId xmlns:a16="http://schemas.microsoft.com/office/drawing/2014/main" id="{5CA857EB-C1FA-40F3-8DA2-99B032D3D435}"/>
              </a:ext>
            </a:extLst>
          </p:cNvPr>
          <p:cNvSpPr txBox="1"/>
          <p:nvPr/>
        </p:nvSpPr>
        <p:spPr>
          <a:xfrm>
            <a:off x="813013" y="1702050"/>
            <a:ext cx="1243298" cy="46037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l"/>
            <a:r>
              <a:rPr lang="en-US" altLang="zh-CN" sz="2400" b="1" dirty="0">
                <a:effectLst/>
                <a:latin typeface="Bradley Hand ITC" panose="03070402050302030203" pitchFamily="66" charset="0"/>
                <a:ea typeface="宋体" panose="02010600030101010101" pitchFamily="2" charset="-122"/>
              </a:rPr>
              <a:t>Task 3</a:t>
            </a:r>
            <a:endParaRPr lang="en-US" sz="2400" b="1" dirty="0">
              <a:effectLst/>
              <a:latin typeface="Bradley Hand ITC" panose="03070402050302030203" pitchFamily="66" charset="0"/>
              <a:ea typeface="宋体" panose="02010600030101010101" pitchFamily="2" charset="-122"/>
            </a:endParaRPr>
          </a:p>
        </p:txBody>
      </p:sp>
    </p:spTree>
  </p:cSld>
  <p:clrMapOvr>
    <a:masterClrMapping/>
  </p:clrMapOvr>
  <p:transition>
    <p:random/>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19" name="组合 18"/>
          <p:cNvGrpSpPr/>
          <p:nvPr/>
        </p:nvGrpSpPr>
        <p:grpSpPr>
          <a:xfrm>
            <a:off x="867550" y="283464"/>
            <a:ext cx="1179420" cy="1051559"/>
            <a:chOff x="1313" y="323"/>
            <a:chExt cx="2280" cy="2032"/>
          </a:xfrm>
        </p:grpSpPr>
        <p:grpSp>
          <p:nvGrpSpPr>
            <p:cNvPr id="24" name="组合 158"/>
            <p:cNvGrpSpPr/>
            <p:nvPr/>
          </p:nvGrpSpPr>
          <p:grpSpPr>
            <a:xfrm>
              <a:off x="1313" y="323"/>
              <a:ext cx="2280" cy="2032"/>
              <a:chOff x="3720691" y="2824413"/>
              <a:chExt cx="1341120" cy="1209172"/>
            </a:xfrm>
          </p:grpSpPr>
          <p:sp>
            <p:nvSpPr>
              <p:cNvPr id="2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5"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6" name="图片 25"/>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11" name="文本框 10"/>
          <p:cNvSpPr txBox="1"/>
          <p:nvPr/>
        </p:nvSpPr>
        <p:spPr>
          <a:xfrm>
            <a:off x="727710" y="2389505"/>
            <a:ext cx="10873740" cy="860425"/>
          </a:xfrm>
          <a:prstGeom prst="rect">
            <a:avLst/>
          </a:prstGeom>
          <a:noFill/>
        </p:spPr>
        <p:txBody>
          <a:bodyPr wrap="square">
            <a:spAutoFit/>
          </a:bodyPr>
          <a:lstStyle/>
          <a:p>
            <a:pPr algn="ctr" fontAlgn="auto">
              <a:lnSpc>
                <a:spcPts val="3000"/>
              </a:lnSpc>
            </a:pPr>
            <a:r>
              <a:rPr lang="en-US" altLang="zh-CN" sz="2400" b="1" dirty="0">
                <a:solidFill>
                  <a:srgbClr val="00B050"/>
                </a:solidFill>
                <a:latin typeface="Calibri" panose="020F0502020204030204" pitchFamily="34" charset="0"/>
                <a:cs typeface="Calibri" panose="020F0502020204030204" pitchFamily="34" charset="0"/>
                <a:sym typeface="+mn-ea"/>
              </a:rPr>
              <a:t>gerunds with passive voice</a:t>
            </a:r>
          </a:p>
          <a:p>
            <a:pPr fontAlgn="auto">
              <a:lnSpc>
                <a:spcPts val="3000"/>
              </a:lnSpc>
              <a:buClrTx/>
              <a:buSzTx/>
              <a:buFontTx/>
            </a:pPr>
            <a:r>
              <a:rPr lang="en-US" altLang="zh-CN" sz="2400" i="1" dirty="0">
                <a:solidFill>
                  <a:srgbClr val="0070C0"/>
                </a:solidFill>
                <a:ea typeface="宋体" panose="02010600030101010101" pitchFamily="2" charset="-122"/>
                <a:sym typeface="+mn-ea"/>
              </a:rPr>
              <a:t>Translate the following sentences into English</a:t>
            </a:r>
            <a:r>
              <a:rPr lang="en-US" altLang="zh-CN" sz="2400" i="1">
                <a:solidFill>
                  <a:srgbClr val="0070C0"/>
                </a:solidFill>
                <a:ea typeface="宋体" panose="02010600030101010101" pitchFamily="2" charset="-122"/>
                <a:sym typeface="+mn-ea"/>
              </a:rPr>
              <a:t>.  </a:t>
            </a:r>
            <a:endParaRPr lang="en-US" altLang="zh-CN" sz="2400" i="1" dirty="0">
              <a:solidFill>
                <a:srgbClr val="0070C0"/>
              </a:solidFill>
              <a:ea typeface="宋体" panose="02010600030101010101" pitchFamily="2" charset="-122"/>
            </a:endParaRPr>
          </a:p>
        </p:txBody>
      </p:sp>
      <p:sp>
        <p:nvSpPr>
          <p:cNvPr id="6" name="文本框 5"/>
          <p:cNvSpPr txBox="1"/>
          <p:nvPr/>
        </p:nvSpPr>
        <p:spPr>
          <a:xfrm>
            <a:off x="812523" y="3453025"/>
            <a:ext cx="10927922" cy="1506855"/>
          </a:xfrm>
          <a:prstGeom prst="rect">
            <a:avLst/>
          </a:prstGeom>
          <a:noFill/>
        </p:spPr>
        <p:txBody>
          <a:bodyPr wrap="square" rtlCol="0">
            <a:spAutoFit/>
          </a:bodyPr>
          <a:lstStyle/>
          <a:p>
            <a:r>
              <a:rPr lang="en-US" altLang="zh-CN" sz="2200" dirty="0">
                <a:latin typeface="微软雅黑" panose="020B0503020204020204" charset="-122"/>
                <a:ea typeface="微软雅黑" panose="020B0503020204020204" charset="-122"/>
                <a:cs typeface="微软雅黑" panose="020B0503020204020204" charset="-122"/>
              </a:rPr>
              <a:t>1. </a:t>
            </a:r>
            <a:r>
              <a:rPr lang="zh-CN" altLang="en-US" sz="2200" dirty="0">
                <a:latin typeface="微软雅黑" panose="020B0503020204020204" charset="-122"/>
                <a:ea typeface="微软雅黑" panose="020B0503020204020204" charset="-122"/>
                <a:cs typeface="微软雅黑" panose="020B0503020204020204" charset="-122"/>
              </a:rPr>
              <a:t>我记得小时候父母带我去动物园的情景。 </a:t>
            </a:r>
          </a:p>
          <a:p>
            <a:endParaRPr lang="en-US" altLang="zh-CN" sz="2400" dirty="0">
              <a:latin typeface="微软雅黑" panose="020B0503020204020204" charset="-122"/>
              <a:ea typeface="微软雅黑" panose="020B0503020204020204" charset="-122"/>
              <a:cs typeface="微软雅黑" panose="020B0503020204020204" charset="-122"/>
            </a:endParaRPr>
          </a:p>
          <a:p>
            <a:endParaRPr lang="en-US" altLang="zh-CN" sz="2400" dirty="0">
              <a:latin typeface="微软雅黑" panose="020B0503020204020204" charset="-122"/>
              <a:ea typeface="微软雅黑" panose="020B0503020204020204" charset="-122"/>
              <a:cs typeface="微软雅黑" panose="020B0503020204020204" charset="-122"/>
            </a:endParaRPr>
          </a:p>
          <a:p>
            <a:r>
              <a:rPr lang="en-US" altLang="zh-CN" sz="2200" dirty="0">
                <a:latin typeface="微软雅黑" panose="020B0503020204020204" charset="-122"/>
                <a:ea typeface="微软雅黑" panose="020B0503020204020204" charset="-122"/>
                <a:cs typeface="微软雅黑" panose="020B0503020204020204" charset="-122"/>
              </a:rPr>
              <a:t>2. </a:t>
            </a:r>
            <a:r>
              <a:rPr lang="zh-CN" altLang="en-US" sz="2200" dirty="0">
                <a:latin typeface="微软雅黑" panose="020B0503020204020204" charset="-122"/>
                <a:ea typeface="微软雅黑" panose="020B0503020204020204" charset="-122"/>
                <a:cs typeface="微软雅黑" panose="020B0503020204020204" charset="-122"/>
              </a:rPr>
              <a:t>令孩子不安的是他不被允许去医院看望母亲。 </a:t>
            </a:r>
          </a:p>
        </p:txBody>
      </p:sp>
      <p:sp>
        <p:nvSpPr>
          <p:cNvPr id="8" name="文本框 7"/>
          <p:cNvSpPr txBox="1"/>
          <p:nvPr/>
        </p:nvSpPr>
        <p:spPr>
          <a:xfrm>
            <a:off x="1137920" y="3945890"/>
            <a:ext cx="8916670" cy="460375"/>
          </a:xfrm>
          <a:prstGeom prst="rect">
            <a:avLst/>
          </a:prstGeom>
          <a:noFill/>
        </p:spPr>
        <p:txBody>
          <a:bodyPr wrap="square" rtlCol="0">
            <a:spAutoFit/>
          </a:bodyPr>
          <a:lstStyle/>
          <a:p>
            <a:r>
              <a:rPr lang="en-US" altLang="zh-CN" sz="2400" dirty="0">
                <a:solidFill>
                  <a:srgbClr val="C00000"/>
                </a:solidFill>
              </a:rPr>
              <a:t>I remember being taken to the zoo by my parents when I was a child. </a:t>
            </a:r>
          </a:p>
        </p:txBody>
      </p:sp>
      <p:sp>
        <p:nvSpPr>
          <p:cNvPr id="7" name="文本框 6"/>
          <p:cNvSpPr txBox="1"/>
          <p:nvPr/>
        </p:nvSpPr>
        <p:spPr>
          <a:xfrm>
            <a:off x="1137920" y="4970780"/>
            <a:ext cx="10965815" cy="460375"/>
          </a:xfrm>
          <a:prstGeom prst="rect">
            <a:avLst/>
          </a:prstGeom>
          <a:noFill/>
        </p:spPr>
        <p:txBody>
          <a:bodyPr wrap="square" rtlCol="0">
            <a:spAutoFit/>
          </a:bodyPr>
          <a:lstStyle/>
          <a:p>
            <a:pPr algn="l">
              <a:buClrTx/>
              <a:buSzTx/>
              <a:buFontTx/>
            </a:pPr>
            <a:r>
              <a:rPr lang="en-US" altLang="zh-CN" sz="2400" dirty="0">
                <a:solidFill>
                  <a:srgbClr val="C00000"/>
                </a:solidFill>
              </a:rPr>
              <a:t>What upset the child was his not being allowed to visit his mother in the hospital. </a:t>
            </a:r>
          </a:p>
        </p:txBody>
      </p:sp>
      <p:sp>
        <p:nvSpPr>
          <p:cNvPr id="12" name="文本框 11">
            <a:extLst>
              <a:ext uri="{FF2B5EF4-FFF2-40B4-BE49-F238E27FC236}">
                <a16:creationId xmlns:a16="http://schemas.microsoft.com/office/drawing/2014/main" id="{B2820209-775C-4DD4-A09B-15EB5B62D9F6}"/>
              </a:ext>
            </a:extLst>
          </p:cNvPr>
          <p:cNvSpPr txBox="1"/>
          <p:nvPr/>
        </p:nvSpPr>
        <p:spPr>
          <a:xfrm>
            <a:off x="813013" y="1702050"/>
            <a:ext cx="1243298" cy="46037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l"/>
            <a:r>
              <a:rPr lang="en-US" altLang="zh-CN" sz="2400" b="1" dirty="0">
                <a:effectLst/>
                <a:latin typeface="Bradley Hand ITC" panose="03070402050302030203" pitchFamily="66" charset="0"/>
                <a:ea typeface="宋体" panose="02010600030101010101" pitchFamily="2" charset="-122"/>
              </a:rPr>
              <a:t>Task 3</a:t>
            </a:r>
            <a:endParaRPr lang="en-US" sz="2400" b="1" dirty="0">
              <a:effectLst/>
              <a:latin typeface="Bradley Hand ITC" panose="03070402050302030203" pitchFamily="66" charset="0"/>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36055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About the Texts</a:t>
            </a:r>
          </a:p>
        </p:txBody>
      </p:sp>
      <p:sp>
        <p:nvSpPr>
          <p:cNvPr id="14" name="文本框 13"/>
          <p:cNvSpPr txBox="1"/>
          <p:nvPr/>
        </p:nvSpPr>
        <p:spPr>
          <a:xfrm>
            <a:off x="736600" y="1643380"/>
            <a:ext cx="10758170" cy="4407535"/>
          </a:xfrm>
          <a:prstGeom prst="rect">
            <a:avLst/>
          </a:prstGeom>
          <a:noFill/>
        </p:spPr>
        <p:txBody>
          <a:bodyPr wrap="square" rtlCol="0">
            <a:spAutoFit/>
          </a:bodyPr>
          <a:lstStyle/>
          <a:p>
            <a:pPr fontAlgn="auto">
              <a:lnSpc>
                <a:spcPct val="130000"/>
              </a:lnSpc>
            </a:pPr>
            <a:r>
              <a:rPr lang="en-US" altLang="zh-CN" sz="2400" kern="100" dirty="0">
                <a:latin typeface="Calibri" panose="020F0502020204030204" pitchFamily="34" charset="0"/>
                <a:cs typeface="Calibri" panose="020F0502020204030204" pitchFamily="34" charset="0"/>
                <a:sym typeface="+mn-ea"/>
              </a:rPr>
              <a:t>College students need to get familiar with the uses of the academic library. The academic library should not only be a place where they can study alone but also a public space where they can check out books, carry out group study, and have access to manuscripts and electronic resources. Reading A informs students of the uses of an academic library. Reading B aims to inspire students to develop the habit of using their academic library by </a:t>
            </a:r>
            <a:endParaRPr lang="en-US" altLang="zh-CN" sz="2400" kern="100" dirty="0">
              <a:latin typeface="Calibri" panose="020F0502020204030204" pitchFamily="34" charset="0"/>
              <a:cs typeface="Calibri" panose="020F0502020204030204" pitchFamily="34" charset="0"/>
            </a:endParaRPr>
          </a:p>
          <a:p>
            <a:pPr fontAlgn="auto">
              <a:lnSpc>
                <a:spcPct val="130000"/>
              </a:lnSpc>
            </a:pPr>
            <a:r>
              <a:rPr lang="en-US" altLang="zh-CN" sz="2400" kern="100" dirty="0">
                <a:latin typeface="Calibri" panose="020F0502020204030204" pitchFamily="34" charset="0"/>
                <a:cs typeface="Calibri" panose="020F0502020204030204" pitchFamily="34" charset="0"/>
                <a:sym typeface="+mn-ea"/>
              </a:rPr>
              <a:t>presenting the author’s personal experiences with the library from childhood to college. Upon finishing this unit students should be expected to understand the significance of the academic library and of using it. </a:t>
            </a:r>
            <a:endParaRPr lang="zh-CN" altLang="en-US" sz="2400" dirty="0">
              <a:latin typeface="Calibri" panose="020F0502020204030204" pitchFamily="34" charset="0"/>
              <a:cs typeface="Calibri" panose="020F0502020204030204" pitchFamily="34" charset="0"/>
            </a:endParaRPr>
          </a:p>
        </p:txBody>
      </p:sp>
      <p:sp>
        <p:nvSpPr>
          <p:cNvPr id="15" name="动作按钮: 转到主页 11">
            <a:hlinkClick r:id="rId3" action="ppaction://hlinksldjump" highlightClick="1"/>
          </p:cNvPr>
          <p:cNvSpPr/>
          <p:nvPr/>
        </p:nvSpPr>
        <p:spPr>
          <a:xfrm>
            <a:off x="11005376" y="5777250"/>
            <a:ext cx="705678" cy="545459"/>
          </a:xfrm>
          <a:prstGeom prst="actionButtonHome">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4"/>
            <a:stretch>
              <a:fillRect/>
            </a:stretch>
          </p:blipFill>
          <p:spPr>
            <a:xfrm>
              <a:off x="1635" y="568"/>
              <a:ext cx="1538" cy="1537"/>
            </a:xfrm>
            <a:prstGeom prst="rect">
              <a:avLst/>
            </a:prstGeom>
            <a:noFill/>
            <a:ln w="9525">
              <a:noFill/>
            </a:ln>
          </p:spPr>
        </p:pic>
      </p:grpSp>
    </p:spTree>
    <p:custDataLst>
      <p:tags r:id="rId1"/>
    </p:custDataLst>
  </p:cSld>
  <p:clrMapOvr>
    <a:masterClrMapping/>
  </p:clrMapOvr>
  <p:transition>
    <p:random/>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19" name="组合 18"/>
          <p:cNvGrpSpPr/>
          <p:nvPr/>
        </p:nvGrpSpPr>
        <p:grpSpPr>
          <a:xfrm>
            <a:off x="867550" y="283464"/>
            <a:ext cx="1179420" cy="1051559"/>
            <a:chOff x="1313" y="323"/>
            <a:chExt cx="2280" cy="2032"/>
          </a:xfrm>
        </p:grpSpPr>
        <p:grpSp>
          <p:nvGrpSpPr>
            <p:cNvPr id="24" name="组合 158"/>
            <p:cNvGrpSpPr/>
            <p:nvPr/>
          </p:nvGrpSpPr>
          <p:grpSpPr>
            <a:xfrm>
              <a:off x="1313" y="323"/>
              <a:ext cx="2280" cy="2032"/>
              <a:chOff x="3720691" y="2824413"/>
              <a:chExt cx="1341120" cy="1209172"/>
            </a:xfrm>
          </p:grpSpPr>
          <p:sp>
            <p:nvSpPr>
              <p:cNvPr id="2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5"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6" name="图片 25"/>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11" name="文本框 10"/>
          <p:cNvSpPr txBox="1"/>
          <p:nvPr/>
        </p:nvSpPr>
        <p:spPr>
          <a:xfrm>
            <a:off x="727710" y="2368550"/>
            <a:ext cx="10873740" cy="860425"/>
          </a:xfrm>
          <a:prstGeom prst="rect">
            <a:avLst/>
          </a:prstGeom>
          <a:noFill/>
        </p:spPr>
        <p:txBody>
          <a:bodyPr wrap="square">
            <a:spAutoFit/>
          </a:bodyPr>
          <a:lstStyle/>
          <a:p>
            <a:pPr algn="ctr" fontAlgn="auto">
              <a:lnSpc>
                <a:spcPts val="3000"/>
              </a:lnSpc>
            </a:pPr>
            <a:r>
              <a:rPr lang="en-US" altLang="zh-CN" sz="2400" b="1" dirty="0">
                <a:solidFill>
                  <a:srgbClr val="00B050"/>
                </a:solidFill>
                <a:latin typeface="Calibri" panose="020F0502020204030204" pitchFamily="34" charset="0"/>
                <a:cs typeface="Calibri" panose="020F0502020204030204" pitchFamily="34" charset="0"/>
                <a:sym typeface="+mn-ea"/>
              </a:rPr>
              <a:t>gerunds with passive voice</a:t>
            </a:r>
          </a:p>
          <a:p>
            <a:pPr fontAlgn="auto">
              <a:lnSpc>
                <a:spcPts val="3000"/>
              </a:lnSpc>
              <a:buClrTx/>
              <a:buSzTx/>
              <a:buFontTx/>
            </a:pPr>
            <a:r>
              <a:rPr lang="en-US" altLang="zh-CN" sz="2400" i="1" dirty="0">
                <a:solidFill>
                  <a:srgbClr val="0070C0"/>
                </a:solidFill>
                <a:ea typeface="宋体" panose="02010600030101010101" pitchFamily="2" charset="-122"/>
                <a:sym typeface="+mn-ea"/>
              </a:rPr>
              <a:t>Translate the following sentences into English</a:t>
            </a:r>
            <a:r>
              <a:rPr lang="en-US" altLang="zh-CN" sz="2400" i="1">
                <a:solidFill>
                  <a:srgbClr val="0070C0"/>
                </a:solidFill>
                <a:ea typeface="宋体" panose="02010600030101010101" pitchFamily="2" charset="-122"/>
                <a:sym typeface="+mn-ea"/>
              </a:rPr>
              <a:t>.  </a:t>
            </a:r>
            <a:endParaRPr lang="en-US" altLang="zh-CN" sz="2400" i="1" dirty="0">
              <a:solidFill>
                <a:srgbClr val="0070C0"/>
              </a:solidFill>
              <a:ea typeface="宋体" panose="02010600030101010101" pitchFamily="2" charset="-122"/>
            </a:endParaRPr>
          </a:p>
        </p:txBody>
      </p:sp>
      <p:sp>
        <p:nvSpPr>
          <p:cNvPr id="6" name="文本框 5"/>
          <p:cNvSpPr txBox="1"/>
          <p:nvPr/>
        </p:nvSpPr>
        <p:spPr>
          <a:xfrm>
            <a:off x="812523" y="3442865"/>
            <a:ext cx="10927922" cy="1506855"/>
          </a:xfrm>
          <a:prstGeom prst="rect">
            <a:avLst/>
          </a:prstGeom>
          <a:noFill/>
        </p:spPr>
        <p:txBody>
          <a:bodyPr wrap="square" rtlCol="0">
            <a:spAutoFit/>
          </a:bodyPr>
          <a:lstStyle/>
          <a:p>
            <a:r>
              <a:rPr lang="en-US" altLang="zh-CN" sz="2200" dirty="0">
                <a:latin typeface="微软雅黑" panose="020B0503020204020204" charset="-122"/>
                <a:ea typeface="微软雅黑" panose="020B0503020204020204" charset="-122"/>
                <a:cs typeface="微软雅黑" panose="020B0503020204020204" charset="-122"/>
              </a:rPr>
              <a:t>3. </a:t>
            </a:r>
            <a:r>
              <a:rPr lang="zh-CN" altLang="en-US" sz="2200" dirty="0">
                <a:latin typeface="微软雅黑" panose="020B0503020204020204" charset="-122"/>
                <a:ea typeface="微软雅黑" panose="020B0503020204020204" charset="-122"/>
                <a:cs typeface="微软雅黑" panose="020B0503020204020204" charset="-122"/>
              </a:rPr>
              <a:t>他受不了别人的嘲笑。 </a:t>
            </a:r>
          </a:p>
          <a:p>
            <a:endParaRPr lang="en-US" altLang="zh-CN" sz="2400" dirty="0">
              <a:latin typeface="微软雅黑" panose="020B0503020204020204" charset="-122"/>
              <a:ea typeface="微软雅黑" panose="020B0503020204020204" charset="-122"/>
              <a:cs typeface="微软雅黑" panose="020B0503020204020204" charset="-122"/>
            </a:endParaRPr>
          </a:p>
          <a:p>
            <a:endParaRPr lang="en-US" altLang="zh-CN" sz="2400" dirty="0">
              <a:latin typeface="微软雅黑" panose="020B0503020204020204" charset="-122"/>
              <a:ea typeface="微软雅黑" panose="020B0503020204020204" charset="-122"/>
              <a:cs typeface="微软雅黑" panose="020B0503020204020204" charset="-122"/>
            </a:endParaRPr>
          </a:p>
          <a:p>
            <a:r>
              <a:rPr lang="en-US" altLang="zh-CN" sz="2200" dirty="0">
                <a:latin typeface="微软雅黑" panose="020B0503020204020204" charset="-122"/>
                <a:ea typeface="微软雅黑" panose="020B0503020204020204" charset="-122"/>
                <a:cs typeface="微软雅黑" panose="020B0503020204020204" charset="-122"/>
              </a:rPr>
              <a:t>4. </a:t>
            </a:r>
            <a:r>
              <a:rPr lang="zh-CN" altLang="en-US" sz="2200" dirty="0">
                <a:latin typeface="微软雅黑" panose="020B0503020204020204" charset="-122"/>
                <a:ea typeface="微软雅黑" panose="020B0503020204020204" charset="-122"/>
                <a:cs typeface="微软雅黑" panose="020B0503020204020204" charset="-122"/>
              </a:rPr>
              <a:t>当你乘出租车匆匆赶往机场的时候，遇上交通堵塞是一种很不愉快的经历。 </a:t>
            </a:r>
          </a:p>
        </p:txBody>
      </p:sp>
      <p:sp>
        <p:nvSpPr>
          <p:cNvPr id="12" name="文本框 11"/>
          <p:cNvSpPr txBox="1"/>
          <p:nvPr/>
        </p:nvSpPr>
        <p:spPr>
          <a:xfrm>
            <a:off x="1137920" y="3937635"/>
            <a:ext cx="6386830" cy="460375"/>
          </a:xfrm>
          <a:prstGeom prst="rect">
            <a:avLst/>
          </a:prstGeom>
          <a:noFill/>
        </p:spPr>
        <p:txBody>
          <a:bodyPr wrap="square" rtlCol="0">
            <a:spAutoFit/>
          </a:bodyPr>
          <a:lstStyle/>
          <a:p>
            <a:pPr algn="l">
              <a:buClrTx/>
              <a:buSzTx/>
              <a:buFontTx/>
            </a:pPr>
            <a:r>
              <a:rPr lang="en-US" altLang="zh-CN" sz="2400" dirty="0">
                <a:solidFill>
                  <a:srgbClr val="C00000"/>
                </a:solidFill>
              </a:rPr>
              <a:t>He can't stand being laughed at. </a:t>
            </a:r>
          </a:p>
        </p:txBody>
      </p:sp>
      <p:sp>
        <p:nvSpPr>
          <p:cNvPr id="13" name="文本框 12"/>
          <p:cNvSpPr txBox="1"/>
          <p:nvPr/>
        </p:nvSpPr>
        <p:spPr>
          <a:xfrm>
            <a:off x="1137920" y="4989195"/>
            <a:ext cx="10122535" cy="768350"/>
          </a:xfrm>
          <a:prstGeom prst="rect">
            <a:avLst/>
          </a:prstGeom>
          <a:noFill/>
        </p:spPr>
        <p:txBody>
          <a:bodyPr wrap="square" rtlCol="0">
            <a:spAutoFit/>
          </a:bodyPr>
          <a:lstStyle/>
          <a:p>
            <a:r>
              <a:rPr lang="en-US" altLang="zh-CN" sz="2400" dirty="0">
                <a:solidFill>
                  <a:srgbClr val="C00000"/>
                </a:solidFill>
              </a:rPr>
              <a:t>Being caught in a heavy traffic jam in a taxi while you are hurrying to the airport is quite an unpleasant experience. </a:t>
            </a:r>
          </a:p>
        </p:txBody>
      </p:sp>
      <p:sp>
        <p:nvSpPr>
          <p:cNvPr id="7" name="文本框 6">
            <a:extLst>
              <a:ext uri="{FF2B5EF4-FFF2-40B4-BE49-F238E27FC236}">
                <a16:creationId xmlns:a16="http://schemas.microsoft.com/office/drawing/2014/main" id="{381C50B8-A567-4788-97D2-CCE611826938}"/>
              </a:ext>
            </a:extLst>
          </p:cNvPr>
          <p:cNvSpPr txBox="1"/>
          <p:nvPr/>
        </p:nvSpPr>
        <p:spPr>
          <a:xfrm>
            <a:off x="813013" y="1702050"/>
            <a:ext cx="1243298" cy="46037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l"/>
            <a:r>
              <a:rPr lang="en-US" altLang="zh-CN" sz="2400" b="1" dirty="0">
                <a:effectLst/>
                <a:latin typeface="Bradley Hand ITC" panose="03070402050302030203" pitchFamily="66" charset="0"/>
                <a:ea typeface="宋体" panose="02010600030101010101" pitchFamily="2" charset="-122"/>
              </a:rPr>
              <a:t>Task 3</a:t>
            </a:r>
            <a:endParaRPr lang="en-US" sz="2400" b="1" dirty="0">
              <a:effectLst/>
              <a:latin typeface="Bradley Hand ITC" panose="03070402050302030203" pitchFamily="66" charset="0"/>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14" name="组合 13"/>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4" name="文本框 3"/>
          <p:cNvSpPr txBox="1"/>
          <p:nvPr/>
        </p:nvSpPr>
        <p:spPr>
          <a:xfrm>
            <a:off x="751840" y="1449070"/>
            <a:ext cx="10678160" cy="4297680"/>
          </a:xfrm>
          <a:prstGeom prst="rect">
            <a:avLst/>
          </a:prstGeom>
          <a:noFill/>
        </p:spPr>
        <p:txBody>
          <a:bodyPr wrap="square">
            <a:spAutoFit/>
          </a:bodyPr>
          <a:lstStyle/>
          <a:p>
            <a:pPr algn="ctr">
              <a:lnSpc>
                <a:spcPct val="114000"/>
              </a:lnSpc>
            </a:pPr>
            <a:r>
              <a:rPr lang="en-US" altLang="zh-CN" sz="2400" b="1" dirty="0">
                <a:solidFill>
                  <a:srgbClr val="00B050"/>
                </a:solidFill>
                <a:effectLst/>
                <a:latin typeface="Calibri" panose="020F0502020204030204" pitchFamily="34" charset="0"/>
                <a:ea typeface="宋体" panose="02010600030101010101" pitchFamily="2" charset="-122"/>
                <a:cs typeface="Calibri" panose="020F0502020204030204" pitchFamily="34" charset="0"/>
                <a:sym typeface="+mn-ea"/>
              </a:rPr>
              <a:t>Typical Mistakes Found in Chinese Students’ Writings</a:t>
            </a:r>
            <a:endParaRPr lang="en-US" altLang="zh-CN" sz="2400" b="1" dirty="0">
              <a:solidFill>
                <a:srgbClr val="00B050"/>
              </a:solidFill>
              <a:effectLst/>
              <a:latin typeface="Calibri" panose="020F0502020204030204" pitchFamily="34" charset="0"/>
              <a:ea typeface="宋体" panose="02010600030101010101" pitchFamily="2" charset="-122"/>
              <a:cs typeface="Calibri" panose="020F0502020204030204" pitchFamily="34" charset="0"/>
            </a:endParaRPr>
          </a:p>
          <a:p>
            <a:pPr algn="ctr">
              <a:lnSpc>
                <a:spcPct val="114000"/>
              </a:lnSpc>
            </a:pPr>
            <a:endParaRPr lang="zh-CN" altLang="zh-CN" sz="2400" b="1"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b="1" dirty="0">
                <a:solidFill>
                  <a:schemeClr val="bg2">
                    <a:lumMod val="50000"/>
                  </a:schemeClr>
                </a:solidFill>
                <a:effectLst/>
                <a:latin typeface="Calibri" panose="020F0502020204030204" pitchFamily="34" charset="0"/>
                <a:ea typeface="宋体" panose="02010600030101010101" pitchFamily="2" charset="-122"/>
                <a:cs typeface="Calibri" panose="020F0502020204030204" pitchFamily="34" charset="0"/>
                <a:sym typeface="+mn-ea"/>
              </a:rPr>
              <a:t>Sentence 1: </a:t>
            </a:r>
            <a:r>
              <a:rPr lang="en-US" altLang="zh-CN" sz="2400" dirty="0">
                <a:latin typeface="Calibri" panose="020F0502020204030204" pitchFamily="34" charset="0"/>
                <a:ea typeface="等线" panose="02010600030101010101" pitchFamily="2" charset="-122"/>
                <a:cs typeface="Calibri" panose="020F0502020204030204" pitchFamily="34" charset="0"/>
                <a:sym typeface="+mn-ea"/>
              </a:rPr>
              <a:t>In the past, I took for granted that I would had no problem to accomplish such an easy work. </a:t>
            </a:r>
            <a:endParaRPr lang="en-US" altLang="zh-CN" sz="2400" dirty="0">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b="1" dirty="0">
                <a:effectLst/>
                <a:latin typeface="Calibri" panose="020F0502020204030204" pitchFamily="34" charset="0"/>
                <a:ea typeface="宋体" panose="02010600030101010101" pitchFamily="2" charset="-122"/>
                <a:cs typeface="Calibri" panose="020F0502020204030204" pitchFamily="34" charset="0"/>
                <a:sym typeface="+mn-ea"/>
              </a:rPr>
              <a:t>Analysis: </a:t>
            </a:r>
            <a:r>
              <a:rPr lang="en-US" altLang="zh-CN" sz="2400" dirty="0">
                <a:latin typeface="Calibri" panose="020F0502020204030204" pitchFamily="34" charset="0"/>
                <a:ea typeface="等线" panose="02010600030101010101" pitchFamily="2" charset="-122"/>
                <a:cs typeface="Calibri" panose="020F0502020204030204" pitchFamily="34" charset="0"/>
                <a:sym typeface="+mn-ea"/>
              </a:rPr>
              <a:t>Two set expressions, namely “take it for granted” and “have a/no problem doing </a:t>
            </a:r>
            <a:r>
              <a:rPr lang="en-US" altLang="zh-CN" sz="2400" dirty="0" err="1">
                <a:latin typeface="Calibri" panose="020F0502020204030204" pitchFamily="34" charset="0"/>
                <a:ea typeface="等线" panose="02010600030101010101" pitchFamily="2" charset="-122"/>
                <a:cs typeface="Calibri" panose="020F0502020204030204" pitchFamily="34" charset="0"/>
                <a:sym typeface="+mn-ea"/>
              </a:rPr>
              <a:t>sth</a:t>
            </a:r>
            <a:r>
              <a:rPr lang="en-US" altLang="zh-CN" sz="2400" dirty="0">
                <a:latin typeface="Calibri" panose="020F0502020204030204" pitchFamily="34" charset="0"/>
                <a:ea typeface="等线" panose="02010600030101010101" pitchFamily="2" charset="-122"/>
                <a:cs typeface="Calibri" panose="020F0502020204030204" pitchFamily="34" charset="0"/>
                <a:sym typeface="+mn-ea"/>
              </a:rPr>
              <a:t>.”, are misused in the sentence. Besides, “would” is a modal verb and should be followed by “have” rather than “had”. </a:t>
            </a:r>
            <a:endParaRPr lang="en-US" altLang="zh-CN" sz="2400" dirty="0">
              <a:effectLst/>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endParaRPr lang="en-US" altLang="zh-CN" sz="2400" b="1" dirty="0">
              <a:effectLst/>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b="1" dirty="0">
                <a:effectLst/>
                <a:latin typeface="Calibri" panose="020F0502020204030204" pitchFamily="34" charset="0"/>
                <a:ea typeface="宋体" panose="02010600030101010101" pitchFamily="2" charset="-122"/>
                <a:cs typeface="Calibri" panose="020F0502020204030204" pitchFamily="34" charset="0"/>
                <a:sym typeface="+mn-ea"/>
              </a:rPr>
              <a:t>A suggested version: </a:t>
            </a:r>
            <a:r>
              <a:rPr lang="en-US" altLang="zh-CN" sz="2400" dirty="0">
                <a:latin typeface="Calibri" panose="020F0502020204030204" pitchFamily="34" charset="0"/>
                <a:ea typeface="等线" panose="02010600030101010101" pitchFamily="2" charset="-122"/>
                <a:cs typeface="Calibri" panose="020F0502020204030204" pitchFamily="34" charset="0"/>
                <a:sym typeface="+mn-ea"/>
              </a:rPr>
              <a:t>In the past, I took it for granted that I would have no problem accomplishing such an easy work.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Tree>
  </p:cSld>
  <p:clrMapOvr>
    <a:masterClrMapping/>
  </p:clrMapOvr>
  <p:transition>
    <p:random/>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14" name="组合 13"/>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4" name="文本框 3"/>
          <p:cNvSpPr txBox="1"/>
          <p:nvPr/>
        </p:nvSpPr>
        <p:spPr>
          <a:xfrm>
            <a:off x="751840" y="1449070"/>
            <a:ext cx="10678160" cy="4297680"/>
          </a:xfrm>
          <a:prstGeom prst="rect">
            <a:avLst/>
          </a:prstGeom>
          <a:noFill/>
        </p:spPr>
        <p:txBody>
          <a:bodyPr wrap="square">
            <a:spAutoFit/>
          </a:bodyPr>
          <a:lstStyle/>
          <a:p>
            <a:pPr algn="ctr">
              <a:lnSpc>
                <a:spcPct val="114000"/>
              </a:lnSpc>
            </a:pPr>
            <a:r>
              <a:rPr lang="en-US" altLang="zh-CN" sz="2400" b="1" dirty="0">
                <a:solidFill>
                  <a:srgbClr val="00B050"/>
                </a:solidFill>
                <a:effectLst/>
                <a:latin typeface="Calibri" panose="020F0502020204030204" pitchFamily="34" charset="0"/>
                <a:ea typeface="宋体" panose="02010600030101010101" pitchFamily="2" charset="-122"/>
                <a:cs typeface="Calibri" panose="020F0502020204030204" pitchFamily="34" charset="0"/>
                <a:sym typeface="+mn-ea"/>
              </a:rPr>
              <a:t>Typical Mistakes Found in Chinese Students’ Writings</a:t>
            </a:r>
            <a:endParaRPr lang="en-US" altLang="zh-CN" sz="2400" b="1" dirty="0">
              <a:solidFill>
                <a:srgbClr val="00B050"/>
              </a:solidFill>
              <a:effectLst/>
              <a:latin typeface="Calibri" panose="020F0502020204030204" pitchFamily="34" charset="0"/>
              <a:ea typeface="宋体" panose="02010600030101010101" pitchFamily="2" charset="-122"/>
              <a:cs typeface="Calibri" panose="020F0502020204030204" pitchFamily="34" charset="0"/>
            </a:endParaRPr>
          </a:p>
          <a:p>
            <a:pPr algn="ctr">
              <a:lnSpc>
                <a:spcPct val="114000"/>
              </a:lnSpc>
            </a:pPr>
            <a:endParaRPr lang="zh-CN" altLang="zh-CN" sz="2400" b="1"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b="1" dirty="0">
                <a:solidFill>
                  <a:schemeClr val="bg2">
                    <a:lumMod val="50000"/>
                  </a:schemeClr>
                </a:solidFill>
                <a:effectLst/>
                <a:latin typeface="Calibri" panose="020F0502020204030204" pitchFamily="34" charset="0"/>
                <a:ea typeface="宋体" panose="02010600030101010101" pitchFamily="2" charset="-122"/>
                <a:cs typeface="Calibri" panose="020F0502020204030204" pitchFamily="34" charset="0"/>
                <a:sym typeface="+mn-ea"/>
              </a:rPr>
              <a:t>Sentence 2:</a:t>
            </a:r>
            <a:r>
              <a:rPr lang="en-US" altLang="zh-CN" sz="2400" kern="100" dirty="0">
                <a:effectLst/>
                <a:latin typeface="Calibri" panose="020F0502020204030204" pitchFamily="34" charset="0"/>
                <a:ea typeface="等线" panose="02010600030101010101" pitchFamily="2" charset="-122"/>
                <a:cs typeface="Calibri" panose="020F0502020204030204" pitchFamily="34" charset="0"/>
                <a:sym typeface="+mn-ea"/>
              </a:rPr>
              <a:t> </a:t>
            </a:r>
            <a:r>
              <a:rPr lang="en-US" altLang="zh-CN" sz="2400" kern="100" dirty="0">
                <a:latin typeface="Calibri" panose="020F0502020204030204" pitchFamily="34" charset="0"/>
                <a:ea typeface="等线" panose="02010600030101010101" pitchFamily="2" charset="-122"/>
                <a:cs typeface="Calibri" panose="020F0502020204030204" pitchFamily="34" charset="0"/>
                <a:sym typeface="+mn-ea"/>
              </a:rPr>
              <a:t> I can still feel the misery in my heart when we talk about the terrible earthquake, but I tell myself that never wallow in the sadness. </a:t>
            </a:r>
            <a:endParaRPr lang="en-US" altLang="zh-CN" sz="2400" b="1" kern="100" dirty="0">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b="1" dirty="0">
                <a:effectLst/>
                <a:latin typeface="Calibri" panose="020F0502020204030204" pitchFamily="34" charset="0"/>
                <a:ea typeface="宋体" panose="02010600030101010101" pitchFamily="2" charset="-122"/>
                <a:cs typeface="Calibri" panose="020F0502020204030204" pitchFamily="34" charset="0"/>
                <a:sym typeface="+mn-ea"/>
              </a:rPr>
              <a:t>Analysis: </a:t>
            </a:r>
            <a:r>
              <a:rPr lang="en-US" altLang="zh-CN" sz="2400" dirty="0">
                <a:latin typeface="Calibri" panose="020F0502020204030204" pitchFamily="34" charset="0"/>
                <a:ea typeface="等线" panose="02010600030101010101" pitchFamily="2" charset="-122"/>
                <a:cs typeface="Calibri" panose="020F0502020204030204" pitchFamily="34" charset="0"/>
                <a:sym typeface="+mn-ea"/>
              </a:rPr>
              <a:t>The that-clause following “myself” lacks a subject; it can be more concisely replaced by an infinitive phrase. “In my heart” is redundant. And in the expression “wallow in </a:t>
            </a:r>
            <a:r>
              <a:rPr lang="en-US" altLang="zh-CN" sz="2400" dirty="0" err="1">
                <a:latin typeface="Calibri" panose="020F0502020204030204" pitchFamily="34" charset="0"/>
                <a:ea typeface="等线" panose="02010600030101010101" pitchFamily="2" charset="-122"/>
                <a:cs typeface="Calibri" panose="020F0502020204030204" pitchFamily="34" charset="0"/>
                <a:sym typeface="+mn-ea"/>
              </a:rPr>
              <a:t>sth</a:t>
            </a:r>
            <a:r>
              <a:rPr lang="en-US" altLang="zh-CN" sz="2400" dirty="0">
                <a:latin typeface="Calibri" panose="020F0502020204030204" pitchFamily="34" charset="0"/>
                <a:ea typeface="等线" panose="02010600030101010101" pitchFamily="2" charset="-122"/>
                <a:cs typeface="Calibri" panose="020F0502020204030204" pitchFamily="34" charset="0"/>
                <a:sym typeface="+mn-ea"/>
              </a:rPr>
              <a:t>.”, there is usually no definite article. </a:t>
            </a:r>
            <a:endParaRPr lang="en-US" altLang="zh-CN" sz="2400" dirty="0">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endParaRPr lang="en-US" altLang="zh-CN" sz="2400" b="1"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b="1" dirty="0">
                <a:effectLst/>
                <a:latin typeface="Calibri" panose="020F0502020204030204" pitchFamily="34" charset="0"/>
                <a:ea typeface="宋体" panose="02010600030101010101" pitchFamily="2" charset="-122"/>
                <a:cs typeface="Calibri" panose="020F0502020204030204" pitchFamily="34" charset="0"/>
                <a:sym typeface="+mn-ea"/>
              </a:rPr>
              <a:t>A suggested </a:t>
            </a:r>
            <a:r>
              <a:rPr lang="en-US" altLang="zh-CN" sz="2400" b="1" dirty="0" err="1">
                <a:effectLst/>
                <a:latin typeface="Calibri" panose="020F0502020204030204" pitchFamily="34" charset="0"/>
                <a:ea typeface="宋体" panose="02010600030101010101" pitchFamily="2" charset="-122"/>
                <a:cs typeface="Calibri" panose="020F0502020204030204" pitchFamily="34" charset="0"/>
                <a:sym typeface="+mn-ea"/>
              </a:rPr>
              <a:t>version:</a:t>
            </a:r>
            <a:r>
              <a:rPr lang="en-US" altLang="zh-CN" sz="2400" dirty="0" err="1">
                <a:latin typeface="Calibri" panose="020F0502020204030204" pitchFamily="34" charset="0"/>
                <a:ea typeface="等线" panose="02010600030101010101" pitchFamily="2" charset="-122"/>
                <a:cs typeface="Calibri" panose="020F0502020204030204" pitchFamily="34" charset="0"/>
                <a:sym typeface="+mn-ea"/>
              </a:rPr>
              <a:t>I</a:t>
            </a:r>
            <a:r>
              <a:rPr lang="en-US" altLang="zh-CN" sz="2400" dirty="0">
                <a:latin typeface="Calibri" panose="020F0502020204030204" pitchFamily="34" charset="0"/>
                <a:ea typeface="等线" panose="02010600030101010101" pitchFamily="2" charset="-122"/>
                <a:cs typeface="Calibri" panose="020F0502020204030204" pitchFamily="34" charset="0"/>
                <a:sym typeface="+mn-ea"/>
              </a:rPr>
              <a:t> can still feel the misery when we talk about the terrible earthquake, but I tell myself never to wallow in sadness.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Tree>
  </p:cSld>
  <p:clrMapOvr>
    <a:masterClrMapping/>
  </p:clrMapOvr>
  <p:transition>
    <p:random/>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14" name="组合 13"/>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4" name="文本框 3"/>
          <p:cNvSpPr txBox="1"/>
          <p:nvPr/>
        </p:nvSpPr>
        <p:spPr>
          <a:xfrm>
            <a:off x="751840" y="1449070"/>
            <a:ext cx="10678160" cy="4179570"/>
          </a:xfrm>
          <a:prstGeom prst="rect">
            <a:avLst/>
          </a:prstGeom>
          <a:noFill/>
        </p:spPr>
        <p:txBody>
          <a:bodyPr wrap="square">
            <a:spAutoFit/>
          </a:bodyPr>
          <a:lstStyle/>
          <a:p>
            <a:pPr algn="ctr">
              <a:lnSpc>
                <a:spcPct val="114000"/>
              </a:lnSpc>
            </a:pPr>
            <a:r>
              <a:rPr lang="en-US" altLang="zh-CN" sz="2400" b="1" dirty="0">
                <a:solidFill>
                  <a:srgbClr val="00B050"/>
                </a:solidFill>
                <a:effectLst/>
                <a:latin typeface="Calibri" panose="020F0502020204030204" pitchFamily="34" charset="0"/>
                <a:ea typeface="宋体" panose="02010600030101010101" pitchFamily="2" charset="-122"/>
                <a:cs typeface="Calibri" panose="020F0502020204030204" pitchFamily="34" charset="0"/>
                <a:sym typeface="+mn-ea"/>
              </a:rPr>
              <a:t>Typical Mistakes Found in Chinese Students’ Writings</a:t>
            </a:r>
            <a:endParaRPr lang="en-US" altLang="zh-CN" sz="2400" b="1" dirty="0">
              <a:solidFill>
                <a:srgbClr val="00B050"/>
              </a:solidFill>
              <a:effectLst/>
              <a:latin typeface="Calibri" panose="020F0502020204030204" pitchFamily="34" charset="0"/>
              <a:ea typeface="宋体" panose="02010600030101010101" pitchFamily="2" charset="-122"/>
              <a:cs typeface="Calibri" panose="020F0502020204030204" pitchFamily="34" charset="0"/>
            </a:endParaRPr>
          </a:p>
          <a:p>
            <a:pPr algn="ctr">
              <a:lnSpc>
                <a:spcPct val="114000"/>
              </a:lnSpc>
            </a:pPr>
            <a:endParaRPr lang="zh-CN" altLang="zh-CN" sz="2400" b="1"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0000"/>
              </a:lnSpc>
            </a:pPr>
            <a:r>
              <a:rPr lang="en-US" altLang="zh-CN" sz="2400" b="1" dirty="0">
                <a:solidFill>
                  <a:schemeClr val="bg2">
                    <a:lumMod val="50000"/>
                  </a:schemeClr>
                </a:solidFill>
                <a:effectLst/>
                <a:latin typeface="Calibri" panose="020F0502020204030204" pitchFamily="34" charset="0"/>
                <a:ea typeface="宋体" panose="02010600030101010101" pitchFamily="2" charset="-122"/>
                <a:cs typeface="Calibri" panose="020F0502020204030204" pitchFamily="34" charset="0"/>
                <a:sym typeface="+mn-ea"/>
              </a:rPr>
              <a:t>Sentence 3:</a:t>
            </a:r>
            <a:r>
              <a:rPr lang="en-US" altLang="zh-CN" sz="2400" b="1" dirty="0">
                <a:effectLst/>
                <a:latin typeface="Calibri" panose="020F0502020204030204" pitchFamily="34" charset="0"/>
                <a:ea typeface="宋体" panose="02010600030101010101" pitchFamily="2" charset="-122"/>
                <a:cs typeface="Calibri" panose="020F0502020204030204" pitchFamily="34" charset="0"/>
                <a:sym typeface="+mn-ea"/>
              </a:rPr>
              <a:t> </a:t>
            </a:r>
            <a:r>
              <a:rPr lang="en-US" altLang="zh-CN" sz="2400" dirty="0">
                <a:latin typeface="Calibri" panose="020F0502020204030204" pitchFamily="34" charset="0"/>
                <a:cs typeface="Calibri" panose="020F0502020204030204" pitchFamily="34" charset="0"/>
                <a:sym typeface="+mn-ea"/>
              </a:rPr>
              <a:t>Being troubled by nightmares throughout the night, I woke up with severe headaches. </a:t>
            </a:r>
            <a:endParaRPr lang="en-US" altLang="zh-CN" sz="2400" dirty="0">
              <a:latin typeface="Calibri" panose="020F0502020204030204" pitchFamily="34" charset="0"/>
              <a:cs typeface="Calibri" panose="020F0502020204030204" pitchFamily="34" charset="0"/>
            </a:endParaRPr>
          </a:p>
          <a:p>
            <a:pPr algn="just">
              <a:lnSpc>
                <a:spcPct val="110000"/>
              </a:lnSpc>
            </a:pPr>
            <a:r>
              <a:rPr lang="en-US" altLang="zh-CN" sz="2400" b="1" dirty="0">
                <a:effectLst/>
                <a:latin typeface="Calibri" panose="020F0502020204030204" pitchFamily="34" charset="0"/>
                <a:ea typeface="宋体" panose="02010600030101010101" pitchFamily="2" charset="-122"/>
                <a:cs typeface="Calibri" panose="020F0502020204030204" pitchFamily="34" charset="0"/>
                <a:sym typeface="+mn-ea"/>
              </a:rPr>
              <a:t>Analysis: </a:t>
            </a:r>
            <a:r>
              <a:rPr lang="en-US" altLang="zh-CN" sz="2400" dirty="0">
                <a:latin typeface="Calibri" panose="020F0502020204030204" pitchFamily="34" charset="0"/>
                <a:cs typeface="Calibri" panose="020F0502020204030204" pitchFamily="34" charset="0"/>
                <a:sym typeface="+mn-ea"/>
              </a:rPr>
              <a:t> “Being troubled” means the nightmares were still going on when “I” woke up, which is not true. In view of the context it is better to use “having been troubled”. “Headache” usually appears in the singular rather than plural form in this sense.</a:t>
            </a:r>
            <a:endParaRPr lang="en-US" altLang="zh-CN" sz="2400" dirty="0">
              <a:latin typeface="Calibri" panose="020F0502020204030204" pitchFamily="34" charset="0"/>
              <a:cs typeface="Calibri" panose="020F0502020204030204" pitchFamily="34" charset="0"/>
            </a:endParaRPr>
          </a:p>
          <a:p>
            <a:pPr algn="just">
              <a:lnSpc>
                <a:spcPct val="110000"/>
              </a:lnSpc>
            </a:pP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0000"/>
              </a:lnSpc>
            </a:pPr>
            <a:r>
              <a:rPr lang="en-US" altLang="zh-CN" sz="2400" b="1" dirty="0">
                <a:effectLst/>
                <a:latin typeface="Calibri" panose="020F0502020204030204" pitchFamily="34" charset="0"/>
                <a:ea typeface="宋体" panose="02010600030101010101" pitchFamily="2" charset="-122"/>
                <a:cs typeface="Calibri" panose="020F0502020204030204" pitchFamily="34" charset="0"/>
                <a:sym typeface="+mn-ea"/>
              </a:rPr>
              <a:t>A suggested version: </a:t>
            </a:r>
            <a:r>
              <a:rPr lang="en-US" altLang="zh-CN" sz="2400" dirty="0">
                <a:latin typeface="Calibri" panose="020F0502020204030204" pitchFamily="34" charset="0"/>
                <a:cs typeface="Calibri" panose="020F0502020204030204" pitchFamily="34" charset="0"/>
                <a:sym typeface="+mn-ea"/>
              </a:rPr>
              <a:t>Having been troubled by nightmares throughout the night, I woke up with a severe headache.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Tree>
  </p:cSld>
  <p:clrMapOvr>
    <a:masterClrMapping/>
  </p:clrMapOvr>
  <p:transition>
    <p:random/>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14" name="组合 13"/>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4" name="文本框 3"/>
          <p:cNvSpPr txBox="1"/>
          <p:nvPr/>
        </p:nvSpPr>
        <p:spPr>
          <a:xfrm>
            <a:off x="751840" y="1449070"/>
            <a:ext cx="10678160" cy="4585335"/>
          </a:xfrm>
          <a:prstGeom prst="rect">
            <a:avLst/>
          </a:prstGeom>
          <a:noFill/>
        </p:spPr>
        <p:txBody>
          <a:bodyPr wrap="square">
            <a:spAutoFit/>
          </a:bodyPr>
          <a:lstStyle/>
          <a:p>
            <a:pPr algn="ctr">
              <a:lnSpc>
                <a:spcPct val="114000"/>
              </a:lnSpc>
            </a:pPr>
            <a:r>
              <a:rPr lang="en-US" altLang="zh-CN" sz="2400" b="1" dirty="0">
                <a:solidFill>
                  <a:srgbClr val="00B050"/>
                </a:solidFill>
                <a:effectLst/>
                <a:latin typeface="Calibri" panose="020F0502020204030204" pitchFamily="34" charset="0"/>
                <a:ea typeface="宋体" panose="02010600030101010101" pitchFamily="2" charset="-122"/>
                <a:cs typeface="Calibri" panose="020F0502020204030204" pitchFamily="34" charset="0"/>
                <a:sym typeface="+mn-ea"/>
              </a:rPr>
              <a:t>Typical Mistakes Found in Chinese Students’ Writings</a:t>
            </a:r>
            <a:endParaRPr lang="en-US" altLang="zh-CN" sz="2400" b="1" dirty="0">
              <a:solidFill>
                <a:srgbClr val="00B050"/>
              </a:solidFill>
              <a:effectLst/>
              <a:latin typeface="Calibri" panose="020F0502020204030204" pitchFamily="34" charset="0"/>
              <a:ea typeface="宋体" panose="02010600030101010101" pitchFamily="2" charset="-122"/>
              <a:cs typeface="Calibri" panose="020F0502020204030204" pitchFamily="34" charset="0"/>
            </a:endParaRPr>
          </a:p>
          <a:p>
            <a:pPr algn="ctr">
              <a:lnSpc>
                <a:spcPct val="114000"/>
              </a:lnSpc>
            </a:pPr>
            <a:endParaRPr lang="zh-CN" altLang="zh-CN" sz="2400" b="1"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0000"/>
              </a:lnSpc>
            </a:pPr>
            <a:r>
              <a:rPr lang="en-US" altLang="zh-CN" sz="2400" b="1" dirty="0">
                <a:solidFill>
                  <a:schemeClr val="bg2">
                    <a:lumMod val="50000"/>
                  </a:schemeClr>
                </a:solidFill>
                <a:effectLst/>
                <a:latin typeface="Calibri" panose="020F0502020204030204" pitchFamily="34" charset="0"/>
                <a:ea typeface="宋体" panose="02010600030101010101" pitchFamily="2" charset="-122"/>
                <a:cs typeface="Calibri" panose="020F0502020204030204" pitchFamily="34" charset="0"/>
                <a:sym typeface="+mn-ea"/>
              </a:rPr>
              <a:t>Sentence 4: </a:t>
            </a:r>
            <a:r>
              <a:rPr lang="en-US" altLang="zh-CN" sz="2400" b="1" dirty="0">
                <a:latin typeface="Calibri" panose="020F0502020204030204" pitchFamily="34" charset="0"/>
                <a:cs typeface="Calibri" panose="020F0502020204030204" pitchFamily="34" charset="0"/>
                <a:sym typeface="+mn-ea"/>
              </a:rPr>
              <a:t> </a:t>
            </a:r>
            <a:r>
              <a:rPr lang="en-US" altLang="zh-CN" sz="2400" dirty="0">
                <a:latin typeface="Calibri" panose="020F0502020204030204" pitchFamily="34" charset="0"/>
                <a:ea typeface="宋体" panose="02010600030101010101" pitchFamily="2" charset="-122"/>
                <a:cs typeface="Calibri" panose="020F0502020204030204" pitchFamily="34" charset="0"/>
                <a:sym typeface="+mn-ea"/>
              </a:rPr>
              <a:t>She got through a set of unfortunates, including the flying emergency, the dilemma of a wiretap scandal, and even the danger of laying off. </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just">
              <a:lnSpc>
                <a:spcPct val="110000"/>
              </a:lnSpc>
            </a:pPr>
            <a:r>
              <a:rPr lang="en-US" altLang="zh-CN" sz="2400" b="1" dirty="0">
                <a:latin typeface="Calibri" panose="020F0502020204030204" pitchFamily="34" charset="0"/>
                <a:cs typeface="Calibri" panose="020F0502020204030204" pitchFamily="34" charset="0"/>
                <a:sym typeface="+mn-ea"/>
              </a:rPr>
              <a:t>Analysis: </a:t>
            </a:r>
            <a:r>
              <a:rPr lang="en-US" altLang="zh-CN" sz="2400" dirty="0">
                <a:latin typeface="Calibri" panose="020F0502020204030204" pitchFamily="34" charset="0"/>
                <a:ea typeface="宋体" panose="02010600030101010101" pitchFamily="2" charset="-122"/>
                <a:cs typeface="Calibri" panose="020F0502020204030204" pitchFamily="34" charset="0"/>
                <a:sym typeface="+mn-ea"/>
              </a:rPr>
              <a:t>“Unfortunate” is an adjective and not a noun, and should be followed by a noun. “Laying off” should be replaced by “being laid off” since the passive voice is implied.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pPr algn="just">
              <a:lnSpc>
                <a:spcPct val="110000"/>
              </a:lnSpc>
            </a:pPr>
            <a:endParaRPr lang="zh-CN" altLang="zh-CN" sz="2400" dirty="0">
              <a:latin typeface="Calibri" panose="020F0502020204030204" pitchFamily="34" charset="0"/>
              <a:ea typeface="宋体" panose="02010600030101010101" pitchFamily="2" charset="-122"/>
              <a:cs typeface="Calibri" panose="020F0502020204030204" pitchFamily="34" charset="0"/>
            </a:endParaRPr>
          </a:p>
          <a:p>
            <a:pPr algn="just">
              <a:lnSpc>
                <a:spcPct val="110000"/>
              </a:lnSpc>
            </a:pPr>
            <a:r>
              <a:rPr lang="en-US" altLang="zh-CN" sz="2400" b="1" dirty="0">
                <a:effectLst/>
                <a:latin typeface="Calibri" panose="020F0502020204030204" pitchFamily="34" charset="0"/>
                <a:ea typeface="宋体" panose="02010600030101010101" pitchFamily="2" charset="-122"/>
                <a:cs typeface="Calibri" panose="020F0502020204030204" pitchFamily="34" charset="0"/>
                <a:sym typeface="+mn-ea"/>
              </a:rPr>
              <a:t>A suggested version: </a:t>
            </a: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 </a:t>
            </a:r>
            <a:r>
              <a:rPr lang="en-US" altLang="zh-CN" sz="2400" dirty="0">
                <a:latin typeface="Calibri" panose="020F0502020204030204" pitchFamily="34" charset="0"/>
                <a:ea typeface="宋体" panose="02010600030101010101" pitchFamily="2" charset="-122"/>
                <a:cs typeface="Calibri" panose="020F0502020204030204" pitchFamily="34" charset="0"/>
                <a:sym typeface="+mn-ea"/>
              </a:rPr>
              <a:t>She got through a set of unfortunate events, including the flight emergency, the dilemma of a wiretap scandal, and even the danger of being laid off.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13" name="动作按钮: 后退或前一项 12">
            <a:hlinkClick r:id="rId3" action="ppaction://hlinksldjump" highlightClick="1"/>
          </p:cNvPr>
          <p:cNvSpPr/>
          <p:nvPr/>
        </p:nvSpPr>
        <p:spPr>
          <a:xfrm>
            <a:off x="11120512" y="5785130"/>
            <a:ext cx="467139" cy="523192"/>
          </a:xfrm>
          <a:prstGeom prst="actionButtonBackPrevious">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random/>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80415" y="1605915"/>
            <a:ext cx="10940415" cy="1685290"/>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Listening</a:t>
            </a:r>
          </a:p>
          <a:p>
            <a:pPr>
              <a:lnSpc>
                <a:spcPct val="106000"/>
              </a:lnSpc>
            </a:pP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rPr>
              <a:t>(1) </a:t>
            </a: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sym typeface="+mn-ea"/>
              </a:rPr>
              <a:t>Eric Klinenberg, a sociologist, thinks that libraries help address different manners of personal problems. Listen to some of his points and complete the following text by filling in the blanks. </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21" name="文本框 20"/>
          <p:cNvSpPr txBox="1"/>
          <p:nvPr/>
        </p:nvSpPr>
        <p:spPr>
          <a:xfrm>
            <a:off x="7244966" y="4899124"/>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pic>
        <p:nvPicPr>
          <p:cNvPr id="10" name="图片 9"/>
          <p:cNvPicPr>
            <a:picLocks noChangeAspect="1"/>
          </p:cNvPicPr>
          <p:nvPr/>
        </p:nvPicPr>
        <p:blipFill>
          <a:blip r:embed="rId4"/>
          <a:stretch>
            <a:fillRect/>
          </a:stretch>
        </p:blipFill>
        <p:spPr>
          <a:xfrm>
            <a:off x="992253" y="1554861"/>
            <a:ext cx="640936" cy="562294"/>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6"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4"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5" name="图片 24"/>
            <p:cNvPicPr>
              <a:picLocks noChangeAspect="1"/>
            </p:cNvPicPr>
            <p:nvPr/>
          </p:nvPicPr>
          <p:blipFill>
            <a:blip r:embed="rId5"/>
            <a:stretch>
              <a:fillRect/>
            </a:stretch>
          </p:blipFill>
          <p:spPr>
            <a:xfrm>
              <a:off x="1635" y="568"/>
              <a:ext cx="1538" cy="1537"/>
            </a:xfrm>
            <a:prstGeom prst="rect">
              <a:avLst/>
            </a:prstGeom>
            <a:noFill/>
            <a:ln w="9525">
              <a:noFill/>
            </a:ln>
          </p:spPr>
        </p:pic>
      </p:grpSp>
      <p:pic>
        <p:nvPicPr>
          <p:cNvPr id="4" name="Part III  Listening Task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383280" y="2834005"/>
            <a:ext cx="477520" cy="477520"/>
          </a:xfrm>
          <a:prstGeom prst="rect">
            <a:avLst/>
          </a:prstGeom>
        </p:spPr>
      </p:pic>
      <p:sp>
        <p:nvSpPr>
          <p:cNvPr id="7" name="文本框 6"/>
          <p:cNvSpPr txBox="1"/>
          <p:nvPr/>
        </p:nvSpPr>
        <p:spPr>
          <a:xfrm>
            <a:off x="787400" y="3375660"/>
            <a:ext cx="11076940" cy="2677656"/>
          </a:xfrm>
          <a:prstGeom prst="rect">
            <a:avLst/>
          </a:prstGeom>
          <a:noFill/>
        </p:spPr>
        <p:txBody>
          <a:bodyPr wrap="square">
            <a:spAutoFit/>
          </a:bodyPr>
          <a:lstStyle/>
          <a:p>
            <a:pPr algn="l" fontAlgn="auto"/>
            <a:r>
              <a:rPr lang="en-US" altLang="zh-CN" sz="2400" dirty="0">
                <a:solidFill>
                  <a:srgbClr val="333333"/>
                </a:solidFill>
                <a:latin typeface="Calibri" panose="020F0502020204030204" pitchFamily="34" charset="0"/>
                <a:cs typeface="Calibri" panose="020F0502020204030204" pitchFamily="34" charset="0"/>
                <a:sym typeface="+mn-ea"/>
              </a:rPr>
              <a:t>For older people, especially widows, widowers and those who live alone, libraries are places   for  (1) ________and_________, through book clubs, movie nights, sewing circles and classes in art, current events and computing.</a:t>
            </a:r>
          </a:p>
          <a:p>
            <a:pPr algn="l" fontAlgn="auto"/>
            <a:r>
              <a:rPr lang="en-US" altLang="zh-CN" sz="2400" dirty="0">
                <a:solidFill>
                  <a:srgbClr val="333333"/>
                </a:solidFill>
                <a:latin typeface="Calibri" panose="020F0502020204030204" pitchFamily="34" charset="0"/>
                <a:cs typeface="Calibri" panose="020F0502020204030204" pitchFamily="34" charset="0"/>
                <a:sym typeface="+mn-ea"/>
              </a:rPr>
              <a:t>For many, the library is the main place they interact with people from other generations.</a:t>
            </a:r>
            <a:endParaRPr lang="en-US" altLang="zh-CN" sz="2400" dirty="0">
              <a:solidFill>
                <a:srgbClr val="333333"/>
              </a:solidFill>
              <a:latin typeface="Calibri" panose="020F0502020204030204" pitchFamily="34" charset="0"/>
              <a:cs typeface="Calibri" panose="020F0502020204030204" pitchFamily="34" charset="0"/>
            </a:endParaRPr>
          </a:p>
          <a:p>
            <a:pPr algn="l" fontAlgn="auto"/>
            <a:r>
              <a:rPr lang="en-US" altLang="zh-CN" sz="2400" dirty="0">
                <a:solidFill>
                  <a:srgbClr val="333333"/>
                </a:solidFill>
                <a:latin typeface="Calibri" panose="020F0502020204030204" pitchFamily="34" charset="0"/>
                <a:cs typeface="Calibri" panose="020F0502020204030204" pitchFamily="34" charset="0"/>
                <a:sym typeface="+mn-ea"/>
              </a:rPr>
              <a:t>For children and teenagers, libraries help instill an  (2) ____________________, to themselves and to their neighbors, by teaching them what it means to borrow and take care of something public, and  to return it so others can have it too.</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8" name="文本框 7"/>
          <p:cNvSpPr txBox="1"/>
          <p:nvPr/>
        </p:nvSpPr>
        <p:spPr>
          <a:xfrm>
            <a:off x="7257666" y="5512534"/>
            <a:ext cx="309880" cy="429895"/>
          </a:xfrm>
          <a:prstGeom prst="rect">
            <a:avLst/>
          </a:prstGeom>
          <a:noFill/>
        </p:spPr>
        <p:txBody>
          <a:bodyPr wrap="none" rtlCol="0">
            <a:spAutoFit/>
          </a:bodyPr>
          <a:lstStyle/>
          <a:p>
            <a:pPr algn="l"/>
            <a:endParaRPr lang="zh-CN" altLang="en-US" sz="2200" dirty="0">
              <a:effectLst/>
              <a:latin typeface="Times New Roman" panose="02020603050405020304" pitchFamily="18" charset="0"/>
              <a:ea typeface="宋体" panose="02010600030101010101" pitchFamily="2" charset="-122"/>
            </a:endParaRPr>
          </a:p>
        </p:txBody>
      </p:sp>
      <p:sp>
        <p:nvSpPr>
          <p:cNvPr id="13" name="文本框 12"/>
          <p:cNvSpPr txBox="1"/>
          <p:nvPr/>
        </p:nvSpPr>
        <p:spPr>
          <a:xfrm>
            <a:off x="4373836" y="3670474"/>
            <a:ext cx="1486602" cy="429895"/>
          </a:xfrm>
          <a:prstGeom prst="rect">
            <a:avLst/>
          </a:prstGeom>
          <a:noFill/>
        </p:spPr>
        <p:txBody>
          <a:bodyPr wrap="square" rtlCol="0">
            <a:spAutoFit/>
          </a:bodyPr>
          <a:lstStyle/>
          <a:p>
            <a:pPr algn="l"/>
            <a:r>
              <a:rPr lang="en-US" altLang="zh-CN" sz="2400" dirty="0">
                <a:solidFill>
                  <a:srgbClr val="C00000"/>
                </a:solidFill>
              </a:rPr>
              <a:t>culture </a:t>
            </a:r>
          </a:p>
        </p:txBody>
      </p:sp>
      <p:sp>
        <p:nvSpPr>
          <p:cNvPr id="14" name="文本框 13"/>
          <p:cNvSpPr txBox="1"/>
          <p:nvPr/>
        </p:nvSpPr>
        <p:spPr>
          <a:xfrm>
            <a:off x="6019936" y="3670474"/>
            <a:ext cx="1649428" cy="429895"/>
          </a:xfrm>
          <a:prstGeom prst="rect">
            <a:avLst/>
          </a:prstGeom>
          <a:noFill/>
        </p:spPr>
        <p:txBody>
          <a:bodyPr wrap="square" rtlCol="0">
            <a:spAutoFit/>
          </a:bodyPr>
          <a:lstStyle/>
          <a:p>
            <a:pPr algn="l"/>
            <a:r>
              <a:rPr lang="en-US" altLang="zh-CN" sz="2400" dirty="0">
                <a:solidFill>
                  <a:srgbClr val="C00000"/>
                </a:solidFill>
              </a:rPr>
              <a:t>company</a:t>
            </a:r>
          </a:p>
        </p:txBody>
      </p:sp>
      <p:sp>
        <p:nvSpPr>
          <p:cNvPr id="15" name="文本框 14"/>
          <p:cNvSpPr txBox="1"/>
          <p:nvPr/>
        </p:nvSpPr>
        <p:spPr>
          <a:xfrm>
            <a:off x="7720330" y="4781550"/>
            <a:ext cx="2895600" cy="460375"/>
          </a:xfrm>
          <a:prstGeom prst="rect">
            <a:avLst/>
          </a:prstGeom>
          <a:noFill/>
        </p:spPr>
        <p:txBody>
          <a:bodyPr wrap="square" rtlCol="0">
            <a:spAutoFit/>
          </a:bodyPr>
          <a:lstStyle/>
          <a:p>
            <a:pPr algn="l"/>
            <a:r>
              <a:rPr lang="en-US" altLang="zh-CN" sz="2400" dirty="0">
                <a:solidFill>
                  <a:srgbClr val="C00000"/>
                </a:solidFill>
              </a:rPr>
              <a:t>ethic of responsibility </a:t>
            </a:r>
          </a:p>
        </p:txBody>
      </p:sp>
      <p:sp>
        <p:nvSpPr>
          <p:cNvPr id="9" name="文本框 8"/>
          <p:cNvSpPr txBox="1"/>
          <p:nvPr/>
        </p:nvSpPr>
        <p:spPr>
          <a:xfrm>
            <a:off x="6972742" y="578965"/>
            <a:ext cx="4457700" cy="52322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Further Enhancement</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1" restart="whenNotActive" fill="hold" evtFilter="cancelBubble" nodeType="interactiveSeq">
                <p:stCondLst>
                  <p:cond evt="onClick" delay="0">
                    <p:tgtEl>
                      <p:spTgt spid="4"/>
                    </p:tgtEl>
                  </p:cond>
                </p:stCondLst>
                <p:endSync evt="end" delay="0">
                  <p:rtn val="all"/>
                </p:endSync>
                <p:childTnLst>
                  <p:par>
                    <p:cTn id="22" fill="hold">
                      <p:stCondLst>
                        <p:cond delay="0"/>
                      </p:stCondLst>
                      <p:childTnLst>
                        <p:par>
                          <p:cTn id="23" fill="hold">
                            <p:stCondLst>
                              <p:cond delay="0"/>
                            </p:stCondLst>
                            <p:childTnLst>
                              <p:par>
                                <p:cTn id="24" presetID="1" presetClass="mediacall" presetSubtype="0" fill="hold" nodeType="clickEffect">
                                  <p:stCondLst>
                                    <p:cond delay="0"/>
                                  </p:stCondLst>
                                  <p:childTnLst>
                                    <p:cmd type="call" cmd="playFrom(0.0)">
                                      <p:cBhvr>
                                        <p:cTn id="25" dur="96572" fill="hold"/>
                                        <p:tgtEl>
                                          <p:spTgt spid="4"/>
                                        </p:tgtEl>
                                      </p:cBhvr>
                                    </p:cmd>
                                  </p:childTnLst>
                                </p:cTn>
                              </p:par>
                            </p:childTnLst>
                          </p:cTn>
                        </p:par>
                      </p:childTnLst>
                    </p:cTn>
                  </p:par>
                </p:childTnLst>
              </p:cTn>
              <p:nextCondLst>
                <p:cond evt="onClick" delay="0">
                  <p:tgtEl>
                    <p:spTgt spid="4"/>
                  </p:tgtEl>
                </p:cond>
              </p:nextCondLst>
            </p:seq>
            <p:audio>
              <p:cMediaNode vol="80000">
                <p:cTn id="26" fill="hold" display="0">
                  <p:stCondLst>
                    <p:cond delay="indefinite"/>
                  </p:stCondLst>
                  <p:endCondLst>
                    <p:cond evt="onStopAudio" delay="0">
                      <p:tgtEl>
                        <p:sldTgt/>
                      </p:tgtEl>
                    </p:cond>
                  </p:endCondLst>
                </p:cTn>
                <p:tgtEl>
                  <p:spTgt spid="4"/>
                </p:tgtEl>
              </p:cMediaNode>
            </p:audio>
          </p:childTnLst>
        </p:cTn>
      </p:par>
    </p:tnLst>
    <p:bldLst>
      <p:bldP spid="13" grpId="0"/>
      <p:bldP spid="14" grpId="0"/>
      <p:bldP spid="1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954107"/>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Further Enhancement</a:t>
            </a:r>
          </a:p>
          <a:p>
            <a:pPr marL="342900" indent="-342900">
              <a:buFont typeface="Wingdings" panose="05000000000000000000" pitchFamily="2" charset="2"/>
              <a:buChar char="u"/>
            </a:pPr>
            <a:endParaRPr lang="en-US" altLang="zh-CN" sz="2800" b="1" dirty="0">
              <a:solidFill>
                <a:srgbClr val="00B050"/>
              </a:solidFill>
              <a:latin typeface="Bradley Hand ITC" panose="03070402050302030203" pitchFamily="66" charset="0"/>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80415" y="1424940"/>
            <a:ext cx="10940415" cy="1685290"/>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Listening</a:t>
            </a:r>
          </a:p>
          <a:p>
            <a:pPr>
              <a:lnSpc>
                <a:spcPct val="106000"/>
              </a:lnSpc>
            </a:pP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rPr>
              <a:t>(1) </a:t>
            </a: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sym typeface="+mn-ea"/>
              </a:rPr>
              <a:t>Eric Klinenberg, a sociologist, thinks that libraries help address different manners of personal problems. Listen to some of his points and complete the following text by filling in the blanks. </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pic>
        <p:nvPicPr>
          <p:cNvPr id="10" name="图片 9"/>
          <p:cNvPicPr>
            <a:picLocks noChangeAspect="1"/>
          </p:cNvPicPr>
          <p:nvPr/>
        </p:nvPicPr>
        <p:blipFill>
          <a:blip r:embed="rId4"/>
          <a:stretch>
            <a:fillRect/>
          </a:stretch>
        </p:blipFill>
        <p:spPr>
          <a:xfrm>
            <a:off x="992253" y="1373886"/>
            <a:ext cx="640936" cy="562294"/>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6"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4"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5" name="图片 24"/>
            <p:cNvPicPr>
              <a:picLocks noChangeAspect="1"/>
            </p:cNvPicPr>
            <p:nvPr/>
          </p:nvPicPr>
          <p:blipFill>
            <a:blip r:embed="rId5"/>
            <a:stretch>
              <a:fillRect/>
            </a:stretch>
          </p:blipFill>
          <p:spPr>
            <a:xfrm>
              <a:off x="1635" y="568"/>
              <a:ext cx="1538" cy="1537"/>
            </a:xfrm>
            <a:prstGeom prst="rect">
              <a:avLst/>
            </a:prstGeom>
            <a:noFill/>
            <a:ln w="9525">
              <a:noFill/>
            </a:ln>
          </p:spPr>
        </p:pic>
      </p:grpSp>
      <p:pic>
        <p:nvPicPr>
          <p:cNvPr id="4" name="Part III  Listening Task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383280" y="2653030"/>
            <a:ext cx="477520" cy="477520"/>
          </a:xfrm>
          <a:prstGeom prst="rect">
            <a:avLst/>
          </a:prstGeom>
        </p:spPr>
      </p:pic>
      <p:sp>
        <p:nvSpPr>
          <p:cNvPr id="7" name="文本框 6"/>
          <p:cNvSpPr txBox="1"/>
          <p:nvPr/>
        </p:nvSpPr>
        <p:spPr>
          <a:xfrm>
            <a:off x="787400" y="3073160"/>
            <a:ext cx="11076940" cy="3174365"/>
          </a:xfrm>
          <a:prstGeom prst="rect">
            <a:avLst/>
          </a:prstGeom>
          <a:noFill/>
        </p:spPr>
        <p:txBody>
          <a:bodyPr wrap="square">
            <a:spAutoFit/>
          </a:bodyPr>
          <a:lstStyle/>
          <a:p>
            <a:pPr algn="l" fontAlgn="auto">
              <a:spcBef>
                <a:spcPts val="500"/>
              </a:spcBef>
            </a:pPr>
            <a:r>
              <a:rPr lang="en-US" altLang="zh-CN" sz="2400" dirty="0">
                <a:solidFill>
                  <a:srgbClr val="333333"/>
                </a:solidFill>
                <a:latin typeface="Calibri" panose="020F0502020204030204" pitchFamily="34" charset="0"/>
                <a:cs typeface="Calibri" panose="020F0502020204030204" pitchFamily="34" charset="0"/>
                <a:sym typeface="+mn-ea"/>
              </a:rPr>
              <a:t>For new </a:t>
            </a:r>
            <a:r>
              <a:rPr lang="en-US" altLang="zh-CN" sz="2400" dirty="0" err="1">
                <a:solidFill>
                  <a:srgbClr val="333333"/>
                </a:solidFill>
                <a:latin typeface="Calibri" panose="020F0502020204030204" pitchFamily="34" charset="0"/>
                <a:cs typeface="Calibri" panose="020F0502020204030204" pitchFamily="34" charset="0"/>
                <a:sym typeface="+mn-ea"/>
              </a:rPr>
              <a:t>parents,grandparents</a:t>
            </a:r>
            <a:r>
              <a:rPr lang="en-US" altLang="zh-CN" sz="2400" dirty="0">
                <a:solidFill>
                  <a:srgbClr val="333333"/>
                </a:solidFill>
                <a:latin typeface="Calibri" panose="020F0502020204030204" pitchFamily="34" charset="0"/>
                <a:cs typeface="Calibri" panose="020F0502020204030204" pitchFamily="34" charset="0"/>
                <a:sym typeface="+mn-ea"/>
              </a:rPr>
              <a:t> and caretakers who feel overwhelmed when watching an infant or a toddler by themselves, libraries are a (3)_________.</a:t>
            </a:r>
          </a:p>
          <a:p>
            <a:pPr algn="l" fontAlgn="auto">
              <a:spcBef>
                <a:spcPts val="500"/>
              </a:spcBef>
            </a:pPr>
            <a:r>
              <a:rPr lang="en-US" altLang="zh-CN" sz="2400" dirty="0">
                <a:solidFill>
                  <a:srgbClr val="333333"/>
                </a:solidFill>
                <a:latin typeface="Calibri" panose="020F0502020204030204" pitchFamily="34" charset="0"/>
                <a:cs typeface="Calibri" panose="020F0502020204030204" pitchFamily="34" charset="0"/>
                <a:sym typeface="+mn-ea"/>
              </a:rPr>
              <a:t>In many neighborhoods, particularly those where young people  aren’t hyper-scheduled</a:t>
            </a:r>
          </a:p>
          <a:p>
            <a:pPr algn="l" fontAlgn="auto">
              <a:spcBef>
                <a:spcPts val="500"/>
              </a:spcBef>
            </a:pPr>
            <a:r>
              <a:rPr lang="en-US" altLang="zh-CN" sz="2400" dirty="0">
                <a:solidFill>
                  <a:srgbClr val="333333"/>
                </a:solidFill>
                <a:latin typeface="Calibri" panose="020F0502020204030204" pitchFamily="34" charset="0"/>
                <a:cs typeface="Calibri" panose="020F0502020204030204" pitchFamily="34" charset="0"/>
                <a:sym typeface="+mn-ea"/>
              </a:rPr>
              <a:t>in formal after-school programs, libraries are highly popular among(4)____________</a:t>
            </a:r>
            <a:br>
              <a:rPr lang="en-US" altLang="zh-CN" sz="2400" dirty="0">
                <a:solidFill>
                  <a:srgbClr val="333333"/>
                </a:solidFill>
                <a:latin typeface="Calibri" panose="020F0502020204030204" pitchFamily="34" charset="0"/>
                <a:cs typeface="Calibri" panose="020F0502020204030204" pitchFamily="34" charset="0"/>
                <a:sym typeface="+mn-ea"/>
              </a:rPr>
            </a:br>
            <a:r>
              <a:rPr lang="en-US" altLang="zh-CN" sz="2400" dirty="0">
                <a:solidFill>
                  <a:srgbClr val="333333"/>
                </a:solidFill>
                <a:latin typeface="Calibri" panose="020F0502020204030204" pitchFamily="34" charset="0"/>
                <a:cs typeface="Calibri" panose="020F0502020204030204" pitchFamily="34" charset="0"/>
                <a:sym typeface="+mn-ea"/>
              </a:rPr>
              <a:t>and _________who want to spend time with other people at their age.</a:t>
            </a:r>
            <a:br>
              <a:rPr lang="en-US" altLang="zh-CN" sz="2400" dirty="0">
                <a:solidFill>
                  <a:srgbClr val="333333"/>
                </a:solidFill>
                <a:latin typeface="Calibri" panose="020F0502020204030204" pitchFamily="34" charset="0"/>
                <a:cs typeface="Calibri" panose="020F0502020204030204" pitchFamily="34" charset="0"/>
                <a:sym typeface="+mn-ea"/>
              </a:rPr>
            </a:br>
            <a:r>
              <a:rPr lang="en-US" altLang="zh-CN" sz="2400" dirty="0">
                <a:solidFill>
                  <a:srgbClr val="333333"/>
                </a:solidFill>
                <a:latin typeface="Calibri" panose="020F0502020204030204" pitchFamily="34" charset="0"/>
                <a:cs typeface="Calibri" panose="020F0502020204030204" pitchFamily="34" charset="0"/>
                <a:sym typeface="+mn-ea"/>
              </a:rPr>
              <a:t>One reason is that they’re(5)________,___________, and _________.</a:t>
            </a:r>
            <a:br>
              <a:rPr lang="en-US" altLang="zh-CN" sz="2400" dirty="0">
                <a:solidFill>
                  <a:srgbClr val="333333"/>
                </a:solidFill>
                <a:latin typeface="Calibri" panose="020F0502020204030204" pitchFamily="34" charset="0"/>
                <a:cs typeface="Calibri" panose="020F0502020204030204" pitchFamily="34" charset="0"/>
                <a:sym typeface="+mn-ea"/>
              </a:rPr>
            </a:br>
            <a:r>
              <a:rPr lang="en-US" altLang="zh-CN" sz="2400" dirty="0">
                <a:solidFill>
                  <a:srgbClr val="333333"/>
                </a:solidFill>
                <a:latin typeface="Calibri" panose="020F0502020204030204" pitchFamily="34" charset="0"/>
                <a:cs typeface="Calibri" panose="020F0502020204030204" pitchFamily="34" charset="0"/>
                <a:sym typeface="+mn-ea"/>
              </a:rPr>
              <a:t>Another is that the library staff members welcome them; in many branches, they even assign areas for teenagers to be with one another.</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17" name="文本框 16"/>
          <p:cNvSpPr txBox="1"/>
          <p:nvPr/>
        </p:nvSpPr>
        <p:spPr>
          <a:xfrm>
            <a:off x="7512574" y="3348012"/>
            <a:ext cx="1340746" cy="460375"/>
          </a:xfrm>
          <a:prstGeom prst="rect">
            <a:avLst/>
          </a:prstGeom>
          <a:noFill/>
        </p:spPr>
        <p:txBody>
          <a:bodyPr wrap="square" rtlCol="0">
            <a:spAutoFit/>
          </a:bodyPr>
          <a:lstStyle/>
          <a:p>
            <a:pPr algn="l"/>
            <a:r>
              <a:rPr lang="en-US" altLang="zh-CN" sz="2400" dirty="0">
                <a:solidFill>
                  <a:srgbClr val="C00000"/>
                </a:solidFill>
              </a:rPr>
              <a:t>godsend</a:t>
            </a:r>
          </a:p>
        </p:txBody>
      </p:sp>
      <p:sp>
        <p:nvSpPr>
          <p:cNvPr id="18" name="文本框 17"/>
          <p:cNvSpPr txBox="1"/>
          <p:nvPr/>
        </p:nvSpPr>
        <p:spPr>
          <a:xfrm>
            <a:off x="9545288" y="4263023"/>
            <a:ext cx="1873679" cy="429895"/>
          </a:xfrm>
          <a:prstGeom prst="rect">
            <a:avLst/>
          </a:prstGeom>
          <a:noFill/>
        </p:spPr>
        <p:txBody>
          <a:bodyPr wrap="square" rtlCol="0">
            <a:spAutoFit/>
          </a:bodyPr>
          <a:lstStyle/>
          <a:p>
            <a:pPr algn="l"/>
            <a:r>
              <a:rPr lang="en-US" altLang="zh-CN" sz="2400" dirty="0">
                <a:solidFill>
                  <a:srgbClr val="C00000"/>
                </a:solidFill>
              </a:rPr>
              <a:t>adolescents</a:t>
            </a:r>
          </a:p>
        </p:txBody>
      </p:sp>
      <p:sp>
        <p:nvSpPr>
          <p:cNvPr id="28" name="文本框 27"/>
          <p:cNvSpPr txBox="1"/>
          <p:nvPr/>
        </p:nvSpPr>
        <p:spPr>
          <a:xfrm>
            <a:off x="1388125" y="4616536"/>
            <a:ext cx="1840019" cy="429895"/>
          </a:xfrm>
          <a:prstGeom prst="rect">
            <a:avLst/>
          </a:prstGeom>
          <a:noFill/>
        </p:spPr>
        <p:txBody>
          <a:bodyPr wrap="square" rtlCol="0">
            <a:spAutoFit/>
          </a:bodyPr>
          <a:lstStyle/>
          <a:p>
            <a:pPr algn="l"/>
            <a:r>
              <a:rPr lang="en-US" altLang="zh-CN" sz="2400" dirty="0">
                <a:solidFill>
                  <a:srgbClr val="C00000"/>
                </a:solidFill>
              </a:rPr>
              <a:t>teenagers</a:t>
            </a:r>
          </a:p>
        </p:txBody>
      </p:sp>
      <p:sp>
        <p:nvSpPr>
          <p:cNvPr id="29" name="文本框 28"/>
          <p:cNvSpPr txBox="1"/>
          <p:nvPr/>
        </p:nvSpPr>
        <p:spPr>
          <a:xfrm>
            <a:off x="4622165" y="4982845"/>
            <a:ext cx="989965" cy="460375"/>
          </a:xfrm>
          <a:prstGeom prst="rect">
            <a:avLst/>
          </a:prstGeom>
          <a:noFill/>
        </p:spPr>
        <p:txBody>
          <a:bodyPr wrap="square" rtlCol="0">
            <a:spAutoFit/>
          </a:bodyPr>
          <a:lstStyle/>
          <a:p>
            <a:pPr algn="l"/>
            <a:r>
              <a:rPr lang="en-US" altLang="zh-CN" sz="2400" dirty="0">
                <a:solidFill>
                  <a:srgbClr val="C00000"/>
                </a:solidFill>
              </a:rPr>
              <a:t>open</a:t>
            </a:r>
          </a:p>
        </p:txBody>
      </p:sp>
      <p:sp>
        <p:nvSpPr>
          <p:cNvPr id="30" name="文本框 29"/>
          <p:cNvSpPr txBox="1"/>
          <p:nvPr/>
        </p:nvSpPr>
        <p:spPr>
          <a:xfrm>
            <a:off x="5812361" y="4982702"/>
            <a:ext cx="1755345" cy="429895"/>
          </a:xfrm>
          <a:prstGeom prst="rect">
            <a:avLst/>
          </a:prstGeom>
          <a:noFill/>
        </p:spPr>
        <p:txBody>
          <a:bodyPr wrap="square" rtlCol="0">
            <a:spAutoFit/>
          </a:bodyPr>
          <a:lstStyle/>
          <a:p>
            <a:pPr algn="l"/>
            <a:r>
              <a:rPr lang="en-US" altLang="zh-CN" sz="2400" dirty="0">
                <a:solidFill>
                  <a:srgbClr val="C00000"/>
                </a:solidFill>
              </a:rPr>
              <a:t>accessible </a:t>
            </a:r>
          </a:p>
        </p:txBody>
      </p:sp>
      <p:sp>
        <p:nvSpPr>
          <p:cNvPr id="31" name="文本框 30"/>
          <p:cNvSpPr txBox="1"/>
          <p:nvPr/>
        </p:nvSpPr>
        <p:spPr>
          <a:xfrm>
            <a:off x="8407638" y="4975394"/>
            <a:ext cx="931489" cy="429895"/>
          </a:xfrm>
          <a:prstGeom prst="rect">
            <a:avLst/>
          </a:prstGeom>
          <a:noFill/>
        </p:spPr>
        <p:txBody>
          <a:bodyPr wrap="square" rtlCol="0">
            <a:spAutoFit/>
          </a:bodyPr>
          <a:lstStyle/>
          <a:p>
            <a:pPr algn="l"/>
            <a:r>
              <a:rPr lang="en-US" altLang="zh-CN" sz="2400" dirty="0">
                <a:solidFill>
                  <a:srgbClr val="C00000"/>
                </a:solidFill>
              </a:rPr>
              <a:t>free</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ppt_x"/>
                                          </p:val>
                                        </p:tav>
                                        <p:tav tm="100000">
                                          <p:val>
                                            <p:strVal val="#ppt_x"/>
                                          </p:val>
                                        </p:tav>
                                      </p:tavLst>
                                    </p:anim>
                                    <p:anim calcmode="lin" valueType="num">
                                      <p:cBhvr additive="base">
                                        <p:cTn id="20"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fill="hold"/>
                                        <p:tgtEl>
                                          <p:spTgt spid="29"/>
                                        </p:tgtEl>
                                        <p:attrNameLst>
                                          <p:attrName>ppt_x</p:attrName>
                                        </p:attrNameLst>
                                      </p:cBhvr>
                                      <p:tavLst>
                                        <p:tav tm="0">
                                          <p:val>
                                            <p:strVal val="#ppt_x"/>
                                          </p:val>
                                        </p:tav>
                                        <p:tav tm="100000">
                                          <p:val>
                                            <p:strVal val="#ppt_x"/>
                                          </p:val>
                                        </p:tav>
                                      </p:tavLst>
                                    </p:anim>
                                    <p:anim calcmode="lin" valueType="num">
                                      <p:cBhvr additive="base">
                                        <p:cTn id="26"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500" fill="hold"/>
                                        <p:tgtEl>
                                          <p:spTgt spid="30"/>
                                        </p:tgtEl>
                                        <p:attrNameLst>
                                          <p:attrName>ppt_x</p:attrName>
                                        </p:attrNameLst>
                                      </p:cBhvr>
                                      <p:tavLst>
                                        <p:tav tm="0">
                                          <p:val>
                                            <p:strVal val="#ppt_x"/>
                                          </p:val>
                                        </p:tav>
                                        <p:tav tm="100000">
                                          <p:val>
                                            <p:strVal val="#ppt_x"/>
                                          </p:val>
                                        </p:tav>
                                      </p:tavLst>
                                    </p:anim>
                                    <p:anim calcmode="lin" valueType="num">
                                      <p:cBhvr additive="base">
                                        <p:cTn id="32"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ppt_x"/>
                                          </p:val>
                                        </p:tav>
                                        <p:tav tm="100000">
                                          <p:val>
                                            <p:strVal val="#ppt_x"/>
                                          </p:val>
                                        </p:tav>
                                      </p:tavLst>
                                    </p:anim>
                                    <p:anim calcmode="lin" valueType="num">
                                      <p:cBhvr additive="base">
                                        <p:cTn id="3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9" restart="whenNotActive" fill="hold" evtFilter="cancelBubble" nodeType="interactiveSeq">
                <p:stCondLst>
                  <p:cond evt="onClick" delay="0">
                    <p:tgtEl>
                      <p:spTgt spid="4"/>
                    </p:tgtEl>
                  </p:cond>
                </p:stCondLst>
                <p:endSync evt="end" delay="0">
                  <p:rtn val="all"/>
                </p:endSync>
                <p:childTnLst>
                  <p:par>
                    <p:cTn id="40" fill="hold">
                      <p:stCondLst>
                        <p:cond delay="0"/>
                      </p:stCondLst>
                      <p:childTnLst>
                        <p:par>
                          <p:cTn id="41" fill="hold">
                            <p:stCondLst>
                              <p:cond delay="0"/>
                            </p:stCondLst>
                            <p:childTnLst>
                              <p:par>
                                <p:cTn id="42" presetID="1" presetClass="mediacall" presetSubtype="0" fill="hold" nodeType="clickEffect">
                                  <p:stCondLst>
                                    <p:cond delay="0"/>
                                  </p:stCondLst>
                                  <p:childTnLst>
                                    <p:cmd type="call" cmd="playFrom(0.0)">
                                      <p:cBhvr>
                                        <p:cTn id="43" dur="96572" fill="hold"/>
                                        <p:tgtEl>
                                          <p:spTgt spid="4"/>
                                        </p:tgtEl>
                                      </p:cBhvr>
                                    </p:cmd>
                                  </p:childTnLst>
                                </p:cTn>
                              </p:par>
                            </p:childTnLst>
                          </p:cTn>
                        </p:par>
                      </p:childTnLst>
                    </p:cTn>
                  </p:par>
                </p:childTnLst>
              </p:cTn>
              <p:nextCondLst>
                <p:cond evt="onClick" delay="0">
                  <p:tgtEl>
                    <p:spTgt spid="4"/>
                  </p:tgtEl>
                </p:cond>
              </p:nextCondLst>
            </p:seq>
            <p:audio>
              <p:cMediaNode vol="80000">
                <p:cTn id="44" fill="hold" display="0">
                  <p:stCondLst>
                    <p:cond delay="indefinite"/>
                  </p:stCondLst>
                  <p:endCondLst>
                    <p:cond evt="onStopAudio" delay="0">
                      <p:tgtEl>
                        <p:sldTgt/>
                      </p:tgtEl>
                    </p:cond>
                  </p:endCondLst>
                </p:cTn>
                <p:tgtEl>
                  <p:spTgt spid="4"/>
                </p:tgtEl>
              </p:cMediaNode>
            </p:audio>
          </p:childTnLst>
        </p:cTn>
      </p:par>
    </p:tnLst>
    <p:bldLst>
      <p:bldP spid="17" grpId="0"/>
      <p:bldP spid="18" grpId="0"/>
      <p:bldP spid="28" grpId="0"/>
      <p:bldP spid="29" grpId="0"/>
      <p:bldP spid="30" grpId="0"/>
      <p:bldP spid="31"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322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Further Enhancement</a:t>
            </a: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80415" y="1653540"/>
            <a:ext cx="10940415" cy="1294130"/>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Listening</a:t>
            </a:r>
          </a:p>
          <a:p>
            <a:pPr>
              <a:lnSpc>
                <a:spcPct val="106000"/>
              </a:lnSpc>
            </a:pP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sym typeface="+mn-ea"/>
              </a:rPr>
              <a:t> (2) Read the text you have just completed, and discuss the following questions with your partner. </a:t>
            </a:r>
            <a:endPar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endParaRPr>
          </a:p>
        </p:txBody>
      </p:sp>
      <p:pic>
        <p:nvPicPr>
          <p:cNvPr id="10" name="图片 9"/>
          <p:cNvPicPr>
            <a:picLocks noChangeAspect="1"/>
          </p:cNvPicPr>
          <p:nvPr/>
        </p:nvPicPr>
        <p:blipFill>
          <a:blip r:embed="rId4"/>
          <a:stretch>
            <a:fillRect/>
          </a:stretch>
        </p:blipFill>
        <p:spPr>
          <a:xfrm>
            <a:off x="992253" y="1602486"/>
            <a:ext cx="640936" cy="562294"/>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6"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4"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5" name="图片 24"/>
            <p:cNvPicPr>
              <a:picLocks noChangeAspect="1"/>
            </p:cNvPicPr>
            <p:nvPr/>
          </p:nvPicPr>
          <p:blipFill>
            <a:blip r:embed="rId5"/>
            <a:stretch>
              <a:fillRect/>
            </a:stretch>
          </p:blipFill>
          <p:spPr>
            <a:xfrm>
              <a:off x="1635" y="568"/>
              <a:ext cx="1538" cy="1537"/>
            </a:xfrm>
            <a:prstGeom prst="rect">
              <a:avLst/>
            </a:prstGeom>
            <a:noFill/>
            <a:ln w="9525">
              <a:noFill/>
            </a:ln>
          </p:spPr>
        </p:pic>
      </p:grpSp>
      <p:sp>
        <p:nvSpPr>
          <p:cNvPr id="7" name="文本框 6"/>
          <p:cNvSpPr txBox="1"/>
          <p:nvPr/>
        </p:nvSpPr>
        <p:spPr>
          <a:xfrm>
            <a:off x="787400" y="2953385"/>
            <a:ext cx="11076940" cy="2614930"/>
          </a:xfrm>
          <a:prstGeom prst="rect">
            <a:avLst/>
          </a:prstGeom>
          <a:noFill/>
        </p:spPr>
        <p:txBody>
          <a:bodyPr wrap="square">
            <a:spAutoFit/>
          </a:bodyPr>
          <a:lstStyle/>
          <a:p>
            <a:pPr>
              <a:lnSpc>
                <a:spcPct val="114000"/>
              </a:lnSpc>
            </a:pPr>
            <a:r>
              <a:rPr lang="en-US" altLang="zh-CN" sz="2400" dirty="0">
                <a:solidFill>
                  <a:srgbClr val="333333"/>
                </a:solidFill>
                <a:ea typeface="等线" panose="02010600030101010101" pitchFamily="2" charset="-122"/>
                <a:cs typeface="+mn-lt"/>
                <a:sym typeface="+mn-ea"/>
              </a:rPr>
              <a:t>1. Do you agree with the idea that libraries are places for culture and company? Why or why not? </a:t>
            </a:r>
            <a:endParaRPr lang="en-US" altLang="zh-CN" sz="2400" dirty="0">
              <a:solidFill>
                <a:srgbClr val="333333"/>
              </a:solidFill>
              <a:ea typeface="等线" panose="02010600030101010101" pitchFamily="2" charset="-122"/>
              <a:cs typeface="+mn-lt"/>
            </a:endParaRPr>
          </a:p>
          <a:p>
            <a:pPr>
              <a:lnSpc>
                <a:spcPct val="114000"/>
              </a:lnSpc>
            </a:pPr>
            <a:r>
              <a:rPr lang="en-US" altLang="zh-CN" sz="2400" dirty="0">
                <a:solidFill>
                  <a:srgbClr val="333333"/>
                </a:solidFill>
                <a:ea typeface="等线" panose="02010600030101010101" pitchFamily="2" charset="-122"/>
                <a:cs typeface="+mn-lt"/>
                <a:sym typeface="+mn-ea"/>
              </a:rPr>
              <a:t>2. Among the different groups of people mentioned above, who could benefit the most from libraries and why? </a:t>
            </a:r>
            <a:endParaRPr lang="en-US" altLang="zh-CN" sz="2400" dirty="0">
              <a:solidFill>
                <a:srgbClr val="333333"/>
              </a:solidFill>
              <a:ea typeface="等线" panose="02010600030101010101" pitchFamily="2" charset="-122"/>
              <a:cs typeface="+mn-lt"/>
            </a:endParaRPr>
          </a:p>
          <a:p>
            <a:pPr>
              <a:lnSpc>
                <a:spcPct val="114000"/>
              </a:lnSpc>
            </a:pPr>
            <a:r>
              <a:rPr lang="en-US" altLang="zh-CN" sz="2400" dirty="0">
                <a:solidFill>
                  <a:srgbClr val="333333"/>
                </a:solidFill>
                <a:ea typeface="等线" panose="02010600030101010101" pitchFamily="2" charset="-122"/>
                <a:cs typeface="+mn-lt"/>
                <a:sym typeface="+mn-ea"/>
              </a:rPr>
              <a:t>3. Nowadays, the library is affected by the advancement of modern technology. What do you think about its influences? How do you predict the future of libraries?</a:t>
            </a:r>
            <a:endParaRPr lang="en-US" altLang="zh-CN" sz="2400" dirty="0">
              <a:ea typeface="宋体" panose="02010600030101010101" pitchFamily="2" charset="-122"/>
              <a:cs typeface="+mn-lt"/>
            </a:endParaRPr>
          </a:p>
        </p:txBody>
      </p:sp>
      <p:pic>
        <p:nvPicPr>
          <p:cNvPr id="6" name="Part III Listening Task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597150" y="2503805"/>
            <a:ext cx="481965" cy="481965"/>
          </a:xfrm>
          <a:prstGeom prst="rect">
            <a:avLst/>
          </a:prstGeom>
        </p:spPr>
      </p:pic>
      <p:pic>
        <p:nvPicPr>
          <p:cNvPr id="11"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5957689">
            <a:off x="872217" y="5603357"/>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6"/>
          <p:cNvSpPr>
            <a:spLocks noChangeArrowheads="1"/>
          </p:cNvSpPr>
          <p:nvPr/>
        </p:nvSpPr>
        <p:spPr bwMode="auto">
          <a:xfrm>
            <a:off x="1633220" y="5619115"/>
            <a:ext cx="3174365" cy="461645"/>
          </a:xfrm>
          <a:prstGeom prst="rect">
            <a:avLst/>
          </a:prstGeom>
          <a:noFill/>
          <a:ln>
            <a:noFill/>
          </a:ln>
          <a:effectLst/>
          <a:extLst>
            <a:ext uri="{909E8E84-426E-40DD-AFC4-6F175D3DCCD1}">
              <a14:hiddenFill xmlns:a14="http://schemas.microsoft.com/office/drawing/2010/main">
                <a:solidFill>
                  <a:srgbClr val="FEA50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pPr algn="just" eaLnBrk="0" hangingPunct="0">
              <a:spcAft>
                <a:spcPct val="40000"/>
              </a:spcAft>
              <a:buFont typeface="Wingdings" panose="05000000000000000000" pitchFamily="2" charset="2"/>
              <a:buNone/>
            </a:pPr>
            <a:r>
              <a:rPr lang="en-US" altLang="zh-CN" sz="2400" dirty="0">
                <a:solidFill>
                  <a:srgbClr val="000000"/>
                </a:solidFill>
                <a:ea typeface="宋体" panose="02010600030101010101" pitchFamily="2" charset="-122"/>
                <a:cs typeface="Arial" panose="020B0604020202020204" pitchFamily="34" charset="0"/>
              </a:rPr>
              <a:t>Open for discussion.</a:t>
            </a:r>
          </a:p>
        </p:txBody>
      </p:sp>
    </p:spTree>
  </p:cSld>
  <p:clrMapOvr>
    <a:masterClrMapping/>
  </p:clrMapOvr>
  <p:transition>
    <p:random/>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1675" fill="hold"/>
                                        <p:tgtEl>
                                          <p:spTgt spid="6"/>
                                        </p:tgtEl>
                                      </p:cBhvr>
                                    </p:cmd>
                                  </p:childTnLst>
                                </p:cTn>
                              </p:par>
                            </p:childTnLst>
                          </p:cTn>
                        </p:par>
                      </p:childTnLst>
                    </p:cTn>
                  </p:par>
                </p:childTnLst>
              </p:cTn>
              <p:nextCondLst>
                <p:cond evt="onClick" delay="0">
                  <p:tgtEl>
                    <p:spTgt spid="6"/>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954107"/>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Further Enhancement</a:t>
            </a:r>
          </a:p>
          <a:p>
            <a:pPr marL="342900" indent="-342900">
              <a:buFont typeface="Wingdings" panose="05000000000000000000" pitchFamily="2" charset="2"/>
              <a:buChar char="u"/>
            </a:pPr>
            <a:endParaRPr lang="en-US" altLang="zh-CN" sz="2800" b="1" dirty="0">
              <a:solidFill>
                <a:srgbClr val="00B050"/>
              </a:solidFill>
              <a:latin typeface="Bradley Hand ITC" panose="03070402050302030203" pitchFamily="66" charset="0"/>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80415" y="1653540"/>
            <a:ext cx="10940415" cy="1685290"/>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sym typeface="+mn-ea"/>
              </a:rPr>
              <a:t>Speaking</a:t>
            </a:r>
            <a:endPar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endParaRPr>
          </a:p>
          <a:p>
            <a:pPr>
              <a:lnSpc>
                <a:spcPct val="106000"/>
              </a:lnSpc>
            </a:pP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sym typeface="+mn-ea"/>
              </a:rPr>
              <a:t>Libraries nowadays, with their functions and ways of administrating, may not be the same as those years ago. Do you think the following proposals for libraries reasonable? Discuss with your peers.</a:t>
            </a:r>
            <a:endPar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endParaRPr>
          </a:p>
        </p:txBody>
      </p:sp>
      <p:pic>
        <p:nvPicPr>
          <p:cNvPr id="10" name="图片 9"/>
          <p:cNvPicPr>
            <a:picLocks noChangeAspect="1"/>
          </p:cNvPicPr>
          <p:nvPr/>
        </p:nvPicPr>
        <p:blipFill>
          <a:blip r:embed="rId2"/>
          <a:stretch>
            <a:fillRect/>
          </a:stretch>
        </p:blipFill>
        <p:spPr>
          <a:xfrm>
            <a:off x="992253" y="1602486"/>
            <a:ext cx="640936" cy="562294"/>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6"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4"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5" name="图片 24"/>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7" name="文本框 6"/>
          <p:cNvSpPr txBox="1"/>
          <p:nvPr/>
        </p:nvSpPr>
        <p:spPr>
          <a:xfrm>
            <a:off x="787400" y="3360420"/>
            <a:ext cx="11076940" cy="2194560"/>
          </a:xfrm>
          <a:prstGeom prst="rect">
            <a:avLst/>
          </a:prstGeom>
          <a:noFill/>
        </p:spPr>
        <p:txBody>
          <a:bodyPr wrap="square">
            <a:spAutoFit/>
          </a:bodyPr>
          <a:lstStyle/>
          <a:p>
            <a:pPr>
              <a:lnSpc>
                <a:spcPct val="114000"/>
              </a:lnSpc>
            </a:pPr>
            <a:r>
              <a:rPr lang="en-US" altLang="zh-CN" sz="2400" dirty="0">
                <a:cs typeface="+mn-lt"/>
                <a:sym typeface="+mn-ea"/>
              </a:rPr>
              <a:t>1.  Library fines for delayed return of books are not necessary.</a:t>
            </a:r>
            <a:endParaRPr lang="en-US" altLang="zh-CN" sz="2400" dirty="0">
              <a:cs typeface="+mn-lt"/>
            </a:endParaRPr>
          </a:p>
          <a:p>
            <a:pPr>
              <a:lnSpc>
                <a:spcPct val="114000"/>
              </a:lnSpc>
            </a:pPr>
            <a:r>
              <a:rPr lang="en-US" altLang="zh-CN" sz="2400" dirty="0">
                <a:cs typeface="+mn-lt"/>
                <a:sym typeface="+mn-ea"/>
              </a:rPr>
              <a:t>2.  New ways to classify books in libraries are needed.</a:t>
            </a:r>
            <a:endParaRPr lang="en-US" altLang="zh-CN" sz="2400" dirty="0">
              <a:cs typeface="+mn-lt"/>
            </a:endParaRPr>
          </a:p>
          <a:p>
            <a:pPr>
              <a:lnSpc>
                <a:spcPct val="114000"/>
              </a:lnSpc>
            </a:pPr>
            <a:r>
              <a:rPr lang="en-US" altLang="zh-CN" sz="2400" dirty="0">
                <a:cs typeface="+mn-lt"/>
                <a:sym typeface="+mn-ea"/>
              </a:rPr>
              <a:t>3.  Libraries should provide less communal but more private learning space.</a:t>
            </a:r>
            <a:endParaRPr lang="en-US" altLang="zh-CN" sz="2400" dirty="0">
              <a:cs typeface="+mn-lt"/>
            </a:endParaRPr>
          </a:p>
          <a:p>
            <a:pPr>
              <a:lnSpc>
                <a:spcPct val="114000"/>
              </a:lnSpc>
            </a:pPr>
            <a:r>
              <a:rPr lang="en-US" altLang="zh-CN" sz="2400" dirty="0">
                <a:cs typeface="+mn-lt"/>
                <a:sym typeface="+mn-ea"/>
              </a:rPr>
              <a:t>4.  Besides books, libraries should provide other services.</a:t>
            </a:r>
            <a:endParaRPr lang="en-US" altLang="zh-CN" sz="2400" dirty="0">
              <a:cs typeface="+mn-lt"/>
            </a:endParaRPr>
          </a:p>
          <a:p>
            <a:pPr>
              <a:lnSpc>
                <a:spcPct val="114000"/>
              </a:lnSpc>
            </a:pPr>
            <a:r>
              <a:rPr lang="en-US" altLang="zh-CN" sz="2400" dirty="0">
                <a:cs typeface="+mn-lt"/>
                <a:sym typeface="+mn-ea"/>
              </a:rPr>
              <a:t>5.  Librarians today need a master's degree in library and information science.</a:t>
            </a:r>
            <a:endParaRPr lang="en-US" altLang="zh-CN" sz="2400" dirty="0">
              <a:ea typeface="宋体" panose="02010600030101010101" pitchFamily="2" charset="-122"/>
              <a:cs typeface="+mn-lt"/>
            </a:endParaRPr>
          </a:p>
        </p:txBody>
      </p:sp>
      <p:pic>
        <p:nvPicPr>
          <p:cNvPr id="1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5957689">
            <a:off x="872217" y="5603357"/>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6"/>
          <p:cNvSpPr>
            <a:spLocks noChangeArrowheads="1"/>
          </p:cNvSpPr>
          <p:nvPr/>
        </p:nvSpPr>
        <p:spPr bwMode="auto">
          <a:xfrm>
            <a:off x="1633220" y="5619115"/>
            <a:ext cx="3174365" cy="461645"/>
          </a:xfrm>
          <a:prstGeom prst="rect">
            <a:avLst/>
          </a:prstGeom>
          <a:noFill/>
          <a:ln>
            <a:noFill/>
          </a:ln>
          <a:effectLst/>
          <a:extLst>
            <a:ext uri="{909E8E84-426E-40DD-AFC4-6F175D3DCCD1}">
              <a14:hiddenFill xmlns:a14="http://schemas.microsoft.com/office/drawing/2010/main">
                <a:solidFill>
                  <a:srgbClr val="FEA50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pPr algn="just" eaLnBrk="0" hangingPunct="0">
              <a:spcAft>
                <a:spcPct val="40000"/>
              </a:spcAft>
              <a:buFont typeface="Wingdings" panose="05000000000000000000" pitchFamily="2" charset="2"/>
              <a:buNone/>
            </a:pPr>
            <a:r>
              <a:rPr lang="en-US" altLang="zh-CN" sz="2400" dirty="0">
                <a:solidFill>
                  <a:srgbClr val="000000"/>
                </a:solidFill>
                <a:ea typeface="宋体" panose="02010600030101010101" pitchFamily="2" charset="-122"/>
                <a:cs typeface="Arial" panose="020B0604020202020204" pitchFamily="34" charset="0"/>
              </a:rPr>
              <a:t>Open for discussion.</a:t>
            </a:r>
          </a:p>
        </p:txBody>
      </p:sp>
    </p:spTree>
  </p:cSld>
  <p:clrMapOvr>
    <a:masterClrMapping/>
  </p:clrMapOvr>
  <p:transition>
    <p:random/>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a:stretch>
            <a:fillRect/>
          </a:stretch>
        </p:blipFill>
        <p:spPr>
          <a:xfrm>
            <a:off x="783672" y="1630219"/>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322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Further Enhancement</a:t>
            </a:r>
          </a:p>
        </p:txBody>
      </p:sp>
      <p:sp>
        <p:nvSpPr>
          <p:cNvPr id="4" name="文本框 3"/>
          <p:cNvSpPr txBox="1"/>
          <p:nvPr/>
        </p:nvSpPr>
        <p:spPr>
          <a:xfrm>
            <a:off x="778510" y="1693545"/>
            <a:ext cx="10840085" cy="3456305"/>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pPr>
              <a:lnSpc>
                <a:spcPct val="114000"/>
              </a:lnSpc>
            </a:pPr>
            <a:r>
              <a:rPr lang="en-US" altLang="zh-CN" sz="2400" i="1" dirty="0">
                <a:solidFill>
                  <a:srgbClr val="0070C0"/>
                </a:solidFill>
                <a:effectLst/>
                <a:latin typeface="Calibri" panose="020F0502020204030204" pitchFamily="34" charset="0"/>
                <a:ea typeface="等线" panose="02010600030101010101" pitchFamily="2" charset="-122"/>
                <a:cs typeface="Calibri" panose="020F0502020204030204" pitchFamily="34" charset="0"/>
                <a:sym typeface="+mn-ea"/>
              </a:rPr>
              <a:t>Make sense of the words or expressions marked in bold in the following sentences, and then translate the sentences into Chinese. </a:t>
            </a:r>
            <a:endParaRPr lang="en-US" altLang="zh-CN" sz="2400" i="1" dirty="0">
              <a:solidFill>
                <a:srgbClr val="0070C0"/>
              </a:solidFill>
              <a:effectLst/>
              <a:latin typeface="Calibri" panose="020F0502020204030204" pitchFamily="34" charset="0"/>
              <a:ea typeface="等线" panose="02010600030101010101" pitchFamily="2" charset="-122"/>
              <a:cs typeface="Calibri" panose="020F0502020204030204" pitchFamily="34" charset="0"/>
            </a:endParaRPr>
          </a:p>
          <a:p>
            <a:pPr>
              <a:lnSpc>
                <a:spcPct val="114000"/>
              </a:lnSpc>
            </a:pPr>
            <a:r>
              <a:rPr lang="en-US" altLang="zh-CN" sz="2400" dirty="0">
                <a:effectLst/>
                <a:latin typeface="Calibri" panose="020F0502020204030204" pitchFamily="34" charset="0"/>
                <a:ea typeface="等线" panose="02010600030101010101" pitchFamily="2" charset="-122"/>
                <a:cs typeface="Calibri" panose="020F0502020204030204" pitchFamily="34" charset="0"/>
                <a:sym typeface="+mn-ea"/>
              </a:rPr>
              <a:t>1. </a:t>
            </a:r>
            <a:r>
              <a:rPr lang="en-US" altLang="zh-CN" sz="2400" dirty="0">
                <a:latin typeface="Calibri" panose="020F0502020204030204" pitchFamily="34" charset="0"/>
                <a:ea typeface="等线" panose="02010600030101010101" pitchFamily="2" charset="-122"/>
                <a:cs typeface="Calibri" panose="020F0502020204030204" pitchFamily="34" charset="0"/>
                <a:sym typeface="+mn-ea"/>
              </a:rPr>
              <a:t>The </a:t>
            </a:r>
            <a:r>
              <a:rPr lang="en-US" altLang="zh-CN" sz="2400" b="1" dirty="0">
                <a:latin typeface="Calibri" panose="020F0502020204030204" pitchFamily="34" charset="0"/>
                <a:ea typeface="等线" panose="02010600030101010101" pitchFamily="2" charset="-122"/>
                <a:cs typeface="Calibri" panose="020F0502020204030204" pitchFamily="34" charset="0"/>
                <a:sym typeface="+mn-ea"/>
              </a:rPr>
              <a:t>clear majority </a:t>
            </a:r>
            <a:r>
              <a:rPr lang="en-US" altLang="zh-CN" sz="2400" dirty="0">
                <a:latin typeface="Calibri" panose="020F0502020204030204" pitchFamily="34" charset="0"/>
                <a:ea typeface="等线" panose="02010600030101010101" pitchFamily="2" charset="-122"/>
                <a:cs typeface="Calibri" panose="020F0502020204030204" pitchFamily="34" charset="0"/>
                <a:sym typeface="+mn-ea"/>
              </a:rPr>
              <a:t>of our surveyed students </a:t>
            </a:r>
            <a:r>
              <a:rPr lang="en-US" altLang="zh-CN" sz="2400" b="1" dirty="0">
                <a:latin typeface="Calibri" panose="020F0502020204030204" pitchFamily="34" charset="0"/>
                <a:ea typeface="等线" panose="02010600030101010101" pitchFamily="2" charset="-122"/>
                <a:cs typeface="Calibri" panose="020F0502020204030204" pitchFamily="34" charset="0"/>
                <a:sym typeface="+mn-ea"/>
              </a:rPr>
              <a:t>head to </a:t>
            </a:r>
            <a:r>
              <a:rPr lang="en-US" altLang="zh-CN" sz="2400" dirty="0">
                <a:latin typeface="Calibri" panose="020F0502020204030204" pitchFamily="34" charset="0"/>
                <a:ea typeface="等线" panose="02010600030101010101" pitchFamily="2" charset="-122"/>
                <a:cs typeface="Calibri" panose="020F0502020204030204" pitchFamily="34" charset="0"/>
                <a:sym typeface="+mn-ea"/>
              </a:rPr>
              <a:t>the library </a:t>
            </a:r>
            <a:r>
              <a:rPr lang="en-US" altLang="zh-CN" sz="2400" b="1" dirty="0">
                <a:latin typeface="Calibri" panose="020F0502020204030204" pitchFamily="34" charset="0"/>
                <a:ea typeface="等线" panose="02010600030101010101" pitchFamily="2" charset="-122"/>
                <a:cs typeface="Calibri" panose="020F0502020204030204" pitchFamily="34" charset="0"/>
                <a:sym typeface="+mn-ea"/>
              </a:rPr>
              <a:t>to focus on </a:t>
            </a:r>
            <a:r>
              <a:rPr lang="en-US" altLang="zh-CN" sz="2400" dirty="0">
                <a:latin typeface="Calibri" panose="020F0502020204030204" pitchFamily="34" charset="0"/>
                <a:ea typeface="等线" panose="02010600030101010101" pitchFamily="2" charset="-122"/>
                <a:cs typeface="Calibri" panose="020F0502020204030204" pitchFamily="34" charset="0"/>
                <a:sym typeface="+mn-ea"/>
              </a:rPr>
              <a:t>their studies by themselves.</a:t>
            </a:r>
            <a:endParaRPr lang="en-US" altLang="zh-CN" sz="2400" dirty="0">
              <a:latin typeface="Calibri" panose="020F0502020204030204" pitchFamily="34" charset="0"/>
              <a:ea typeface="等线" panose="02010600030101010101" pitchFamily="2" charset="-122"/>
              <a:cs typeface="Calibri" panose="020F0502020204030204" pitchFamily="34" charset="0"/>
            </a:endParaRPr>
          </a:p>
          <a:p>
            <a:pPr>
              <a:lnSpc>
                <a:spcPct val="114000"/>
              </a:lnSpc>
            </a:pPr>
            <a:endParaRPr lang="en-US" altLang="zh-CN" sz="2400" dirty="0">
              <a:latin typeface="Calibri" panose="020F0502020204030204" pitchFamily="34" charset="0"/>
              <a:ea typeface="等线" panose="02010600030101010101" pitchFamily="2" charset="-122"/>
              <a:cs typeface="Calibri" panose="020F0502020204030204" pitchFamily="34" charset="0"/>
            </a:endParaRPr>
          </a:p>
          <a:p>
            <a:pPr>
              <a:lnSpc>
                <a:spcPct val="114000"/>
              </a:lnSpc>
            </a:pPr>
            <a:r>
              <a:rPr lang="en-US" altLang="zh-CN" sz="2400" dirty="0">
                <a:effectLst/>
                <a:latin typeface="Calibri" panose="020F0502020204030204" pitchFamily="34" charset="0"/>
                <a:ea typeface="等线" panose="02010600030101010101" pitchFamily="2" charset="-122"/>
                <a:cs typeface="Calibri" panose="020F0502020204030204" pitchFamily="34" charset="0"/>
                <a:sym typeface="+mn-ea"/>
              </a:rPr>
              <a:t>2. </a:t>
            </a:r>
            <a:r>
              <a:rPr lang="en-US" altLang="zh-CN" sz="2400" dirty="0">
                <a:latin typeface="Calibri" panose="020F0502020204030204" pitchFamily="34" charset="0"/>
                <a:ea typeface="等线" panose="02010600030101010101" pitchFamily="2" charset="-122"/>
                <a:cs typeface="Calibri" panose="020F0502020204030204" pitchFamily="34" charset="0"/>
                <a:sym typeface="+mn-ea"/>
              </a:rPr>
              <a:t>This learning space </a:t>
            </a:r>
            <a:r>
              <a:rPr lang="en-US" altLang="zh-CN" sz="2400" b="1" dirty="0">
                <a:latin typeface="Calibri" panose="020F0502020204030204" pitchFamily="34" charset="0"/>
                <a:ea typeface="等线" panose="02010600030101010101" pitchFamily="2" charset="-122"/>
                <a:cs typeface="Calibri" panose="020F0502020204030204" pitchFamily="34" charset="0"/>
                <a:sym typeface="+mn-ea"/>
              </a:rPr>
              <a:t>is</a:t>
            </a:r>
            <a:r>
              <a:rPr lang="en-US" altLang="zh-CN" sz="2400" dirty="0">
                <a:latin typeface="Calibri" panose="020F0502020204030204" pitchFamily="34" charset="0"/>
                <a:ea typeface="等线" panose="02010600030101010101" pitchFamily="2" charset="-122"/>
                <a:cs typeface="Calibri" panose="020F0502020204030204" pitchFamily="34" charset="0"/>
                <a:sym typeface="+mn-ea"/>
              </a:rPr>
              <a:t> (and will probably always be) </a:t>
            </a:r>
            <a:r>
              <a:rPr lang="en-US" altLang="zh-CN" sz="2400" b="1" dirty="0">
                <a:latin typeface="Calibri" panose="020F0502020204030204" pitchFamily="34" charset="0"/>
                <a:ea typeface="等线" panose="02010600030101010101" pitchFamily="2" charset="-122"/>
                <a:cs typeface="Calibri" panose="020F0502020204030204" pitchFamily="34" charset="0"/>
                <a:sym typeface="+mn-ea"/>
              </a:rPr>
              <a:t>regarded as </a:t>
            </a:r>
            <a:r>
              <a:rPr lang="en-US" altLang="zh-CN" sz="2400" dirty="0">
                <a:latin typeface="Calibri" panose="020F0502020204030204" pitchFamily="34" charset="0"/>
                <a:ea typeface="等线" panose="02010600030101010101" pitchFamily="2" charset="-122"/>
                <a:cs typeface="Calibri" panose="020F0502020204030204" pitchFamily="34" charset="0"/>
                <a:sym typeface="+mn-ea"/>
              </a:rPr>
              <a:t>a great place to </a:t>
            </a:r>
            <a:r>
              <a:rPr lang="en-US" altLang="zh-CN" sz="2400" b="1" dirty="0">
                <a:latin typeface="Calibri" panose="020F0502020204030204" pitchFamily="34" charset="0"/>
                <a:ea typeface="等线" panose="02010600030101010101" pitchFamily="2" charset="-122"/>
                <a:cs typeface="Calibri" panose="020F0502020204030204" pitchFamily="34" charset="0"/>
                <a:sym typeface="+mn-ea"/>
              </a:rPr>
              <a:t>get serious about</a:t>
            </a:r>
            <a:r>
              <a:rPr lang="en-US" altLang="zh-CN" sz="2400" dirty="0">
                <a:latin typeface="Calibri" panose="020F0502020204030204" pitchFamily="34" charset="0"/>
                <a:ea typeface="等线" panose="02010600030101010101" pitchFamily="2" charset="-122"/>
                <a:cs typeface="Calibri" panose="020F0502020204030204" pitchFamily="34" charset="0"/>
                <a:sym typeface="+mn-ea"/>
              </a:rPr>
              <a:t> schoolwork.</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21" name="文本框 20"/>
          <p:cNvSpPr txBox="1"/>
          <p:nvPr/>
        </p:nvSpPr>
        <p:spPr>
          <a:xfrm>
            <a:off x="6975726" y="4874994"/>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5" name="文本框 4"/>
          <p:cNvSpPr txBox="1"/>
          <p:nvPr/>
        </p:nvSpPr>
        <p:spPr>
          <a:xfrm>
            <a:off x="1022985" y="3836670"/>
            <a:ext cx="10058400" cy="429895"/>
          </a:xfrm>
          <a:prstGeom prst="rect">
            <a:avLst/>
          </a:prstGeom>
          <a:noFill/>
        </p:spPr>
        <p:txBody>
          <a:bodyPr wrap="square" rtlCol="0">
            <a:spAutoFit/>
          </a:bodyPr>
          <a:lstStyle/>
          <a:p>
            <a:r>
              <a:rPr lang="zh-CN" altLang="en-US" sz="2200" u="sng" dirty="0">
                <a:solidFill>
                  <a:srgbClr val="C00000"/>
                </a:solidFill>
                <a:latin typeface="微软雅黑" panose="020B0503020204020204" charset="-122"/>
                <a:ea typeface="微软雅黑" panose="020B0503020204020204" charset="-122"/>
              </a:rPr>
              <a:t>绝大多数</a:t>
            </a:r>
            <a:r>
              <a:rPr lang="zh-CN" altLang="en-US" sz="2200" dirty="0">
                <a:solidFill>
                  <a:srgbClr val="C00000"/>
                </a:solidFill>
                <a:latin typeface="微软雅黑" panose="020B0503020204020204" charset="-122"/>
                <a:ea typeface="微软雅黑" panose="020B0503020204020204" charset="-122"/>
              </a:rPr>
              <a:t>接受我们调查的学生</a:t>
            </a:r>
            <a:r>
              <a:rPr lang="zh-CN" altLang="en-US" sz="2200" u="sng" dirty="0">
                <a:solidFill>
                  <a:srgbClr val="C00000"/>
                </a:solidFill>
                <a:latin typeface="微软雅黑" panose="020B0503020204020204" charset="-122"/>
                <a:ea typeface="微软雅黑" panose="020B0503020204020204" charset="-122"/>
              </a:rPr>
              <a:t>去</a:t>
            </a:r>
            <a:r>
              <a:rPr lang="zh-CN" altLang="en-US" sz="2200" dirty="0">
                <a:solidFill>
                  <a:srgbClr val="C00000"/>
                </a:solidFill>
                <a:latin typeface="微软雅黑" panose="020B0503020204020204" charset="-122"/>
                <a:ea typeface="微软雅黑" panose="020B0503020204020204" charset="-122"/>
              </a:rPr>
              <a:t>图书馆，为的是独自</a:t>
            </a:r>
            <a:r>
              <a:rPr lang="zh-CN" altLang="en-US" sz="2200" u="sng" dirty="0">
                <a:solidFill>
                  <a:srgbClr val="C00000"/>
                </a:solidFill>
                <a:latin typeface="微软雅黑" panose="020B0503020204020204" charset="-122"/>
                <a:ea typeface="微软雅黑" panose="020B0503020204020204" charset="-122"/>
              </a:rPr>
              <a:t>专心</a:t>
            </a:r>
            <a:r>
              <a:rPr lang="zh-CN" altLang="en-US" sz="2200" dirty="0">
                <a:solidFill>
                  <a:srgbClr val="C00000"/>
                </a:solidFill>
                <a:latin typeface="微软雅黑" panose="020B0503020204020204" charset="-122"/>
                <a:ea typeface="微软雅黑" panose="020B0503020204020204" charset="-122"/>
              </a:rPr>
              <a:t>完成功课。</a:t>
            </a:r>
            <a:endParaRPr lang="zh-CN" altLang="zh-CN" sz="2200" dirty="0">
              <a:solidFill>
                <a:srgbClr val="C00000"/>
              </a:solidFill>
              <a:effectLst/>
              <a:latin typeface="微软雅黑" panose="020B0503020204020204" charset="-122"/>
              <a:ea typeface="微软雅黑" panose="020B0503020204020204" charset="-122"/>
            </a:endParaRPr>
          </a:p>
        </p:txBody>
      </p:sp>
      <p:sp>
        <p:nvSpPr>
          <p:cNvPr id="15" name="文本框 14"/>
          <p:cNvSpPr txBox="1"/>
          <p:nvPr/>
        </p:nvSpPr>
        <p:spPr>
          <a:xfrm>
            <a:off x="1022985" y="5095875"/>
            <a:ext cx="9921240" cy="429895"/>
          </a:xfrm>
          <a:prstGeom prst="rect">
            <a:avLst/>
          </a:prstGeom>
          <a:noFill/>
        </p:spPr>
        <p:txBody>
          <a:bodyPr wrap="square" rtlCol="0">
            <a:spAutoFit/>
          </a:bodyPr>
          <a:lstStyle/>
          <a:p>
            <a:r>
              <a:rPr lang="zh-CN" altLang="en-US" sz="2200" dirty="0">
                <a:solidFill>
                  <a:srgbClr val="C00000"/>
                </a:solidFill>
                <a:latin typeface="微软雅黑" panose="020B0503020204020204" charset="-122"/>
                <a:ea typeface="微软雅黑" panose="020B0503020204020204" charset="-122"/>
              </a:rPr>
              <a:t>这个学习空间</a:t>
            </a:r>
            <a:r>
              <a:rPr lang="zh-CN" altLang="en-US" sz="2200" u="sng" dirty="0">
                <a:solidFill>
                  <a:srgbClr val="C00000"/>
                </a:solidFill>
                <a:latin typeface="微软雅黑" panose="020B0503020204020204" charset="-122"/>
                <a:ea typeface="微软雅黑" panose="020B0503020204020204" charset="-122"/>
              </a:rPr>
              <a:t>被看成</a:t>
            </a:r>
            <a:r>
              <a:rPr lang="zh-CN" altLang="en-US" sz="2200" dirty="0">
                <a:solidFill>
                  <a:srgbClr val="C00000"/>
                </a:solidFill>
                <a:latin typeface="微软雅黑" panose="020B0503020204020204" charset="-122"/>
                <a:ea typeface="微软雅黑" panose="020B0503020204020204" charset="-122"/>
              </a:rPr>
              <a:t>（也许总是被看成）</a:t>
            </a:r>
            <a:r>
              <a:rPr lang="zh-CN" altLang="en-US" sz="2200" u="sng" dirty="0">
                <a:solidFill>
                  <a:srgbClr val="C00000"/>
                </a:solidFill>
                <a:latin typeface="微软雅黑" panose="020B0503020204020204" charset="-122"/>
                <a:ea typeface="微软雅黑" panose="020B0503020204020204" charset="-122"/>
              </a:rPr>
              <a:t>认真</a:t>
            </a:r>
            <a:r>
              <a:rPr lang="zh-CN" altLang="en-US" sz="2200" dirty="0">
                <a:solidFill>
                  <a:srgbClr val="C00000"/>
                </a:solidFill>
                <a:latin typeface="微软雅黑" panose="020B0503020204020204" charset="-122"/>
                <a:ea typeface="微软雅黑" panose="020B0503020204020204" charset="-122"/>
              </a:rPr>
              <a:t>完成课外作业的绝佳之地。</a:t>
            </a:r>
            <a:endParaRPr lang="zh-CN" altLang="en-US" sz="2200" dirty="0">
              <a:solidFill>
                <a:srgbClr val="C00000"/>
              </a:solidFill>
              <a:effectLst/>
              <a:latin typeface="微软雅黑" panose="020B0503020204020204" charset="-122"/>
              <a:ea typeface="微软雅黑" panose="020B050302020402020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6" name="矩形 5"/>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5175885"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Pre-reading Discussion</a:t>
            </a:r>
          </a:p>
        </p:txBody>
      </p:sp>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4"/>
            <a:stretch>
              <a:fillRect/>
            </a:stretch>
          </p:blipFill>
          <p:spPr>
            <a:xfrm>
              <a:off x="1635" y="568"/>
              <a:ext cx="1538" cy="1537"/>
            </a:xfrm>
            <a:prstGeom prst="rect">
              <a:avLst/>
            </a:prstGeom>
            <a:noFill/>
            <a:ln w="9525">
              <a:noFill/>
            </a:ln>
          </p:spPr>
        </p:pic>
      </p:grpSp>
      <p:sp>
        <p:nvSpPr>
          <p:cNvPr id="2" name="文本框 1"/>
          <p:cNvSpPr txBox="1"/>
          <p:nvPr/>
        </p:nvSpPr>
        <p:spPr>
          <a:xfrm>
            <a:off x="681400" y="1620078"/>
            <a:ext cx="11057862" cy="1198880"/>
          </a:xfrm>
          <a:prstGeom prst="rect">
            <a:avLst/>
          </a:prstGeom>
          <a:noFill/>
        </p:spPr>
        <p:txBody>
          <a:bodyPr wrap="square" rtlCol="0">
            <a:spAutoFit/>
          </a:bodyPr>
          <a:lstStyle/>
          <a:p>
            <a:pPr marL="457200" indent="-457200">
              <a:buAutoNum type="arabicPeriod"/>
            </a:pPr>
            <a:r>
              <a:rPr lang="en-US" altLang="zh-CN" sz="2400" i="1" dirty="0"/>
              <a:t>How do you like your college library? Here are the word’s most exquisite </a:t>
            </a:r>
            <a:r>
              <a:rPr lang="en-US" altLang="zh-CN" sz="2400" i="1" dirty="0" err="1"/>
              <a:t>libraires</a:t>
            </a:r>
            <a:r>
              <a:rPr lang="en-US" altLang="zh-CN" sz="2400" i="1" dirty="0"/>
              <a:t> reported by CNN. </a:t>
            </a:r>
            <a:r>
              <a:rPr lang="en-US" altLang="zh-CN" sz="2400" i="1" dirty="0">
                <a:effectLst/>
                <a:ea typeface="宋体" panose="02010600030101010101" pitchFamily="2" charset="-122"/>
              </a:rPr>
              <a:t>Let’s watch a video clip and match the libraries in Column A with the corresponding information in Column B</a:t>
            </a:r>
            <a:r>
              <a:rPr lang="en-US" altLang="zh-CN" sz="2400" i="1" kern="1800" dirty="0">
                <a:solidFill>
                  <a:srgbClr val="121212"/>
                </a:solidFill>
                <a:effectLst/>
                <a:ea typeface="宋体" panose="02010600030101010101" pitchFamily="2" charset="-122"/>
              </a:rPr>
              <a:t>. </a:t>
            </a:r>
            <a:endParaRPr lang="zh-CN" altLang="en-US" sz="2400" i="1" dirty="0"/>
          </a:p>
        </p:txBody>
      </p:sp>
      <p:pic>
        <p:nvPicPr>
          <p:cNvPr id="3" name="Pre-reading discusssio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761480" y="2367280"/>
            <a:ext cx="499110" cy="499110"/>
          </a:xfrm>
          <a:prstGeom prst="rect">
            <a:avLst/>
          </a:prstGeom>
        </p:spPr>
      </p:pic>
      <p:pic>
        <p:nvPicPr>
          <p:cNvPr id="7" name="图片 6"/>
          <p:cNvPicPr>
            <a:picLocks noChangeAspect="1"/>
          </p:cNvPicPr>
          <p:nvPr/>
        </p:nvPicPr>
        <p:blipFill rotWithShape="1">
          <a:blip r:embed="rId6">
            <a:extLst>
              <a:ext uri="{28A0092B-C50C-407E-A947-70E740481C1C}">
                <a14:useLocalDpi xmlns:a14="http://schemas.microsoft.com/office/drawing/2010/main" val="0"/>
              </a:ext>
            </a:extLst>
          </a:blip>
          <a:srcRect l="1" t="13758" r="58"/>
          <a:stretch>
            <a:fillRect/>
          </a:stretch>
        </p:blipFill>
        <p:spPr>
          <a:xfrm>
            <a:off x="3120390" y="3142615"/>
            <a:ext cx="5812790" cy="2774315"/>
          </a:xfrm>
          <a:prstGeom prst="rect">
            <a:avLst/>
          </a:prstGeom>
        </p:spPr>
      </p:pic>
      <p:sp>
        <p:nvSpPr>
          <p:cNvPr id="14" name="动作按钮: 转到主页 10">
            <a:hlinkClick r:id="rId7" action="ppaction://hlinksldjump" highlightClick="1"/>
          </p:cNvPr>
          <p:cNvSpPr/>
          <p:nvPr/>
        </p:nvSpPr>
        <p:spPr>
          <a:xfrm>
            <a:off x="11097895" y="5846445"/>
            <a:ext cx="633730" cy="49022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random/>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0804"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a:stretch>
            <a:fillRect/>
          </a:stretch>
        </p:blipFill>
        <p:spPr>
          <a:xfrm>
            <a:off x="783672" y="1630219"/>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322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Further Enhancement</a:t>
            </a: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78510" y="1693545"/>
            <a:ext cx="10840085" cy="3876675"/>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pPr>
              <a:lnSpc>
                <a:spcPct val="114000"/>
              </a:lnSpc>
            </a:pPr>
            <a:r>
              <a:rPr lang="en-US" altLang="zh-CN" sz="2400" i="1" dirty="0">
                <a:solidFill>
                  <a:srgbClr val="0070C0"/>
                </a:solidFill>
                <a:effectLst/>
                <a:latin typeface="Calibri" panose="020F0502020204030204" pitchFamily="34" charset="0"/>
                <a:ea typeface="等线" panose="02010600030101010101" pitchFamily="2" charset="-122"/>
                <a:cs typeface="Calibri" panose="020F0502020204030204" pitchFamily="34" charset="0"/>
                <a:sym typeface="+mn-ea"/>
              </a:rPr>
              <a:t>Make sense of the words or expressions marked in bold in the following sentences, and then translate the sentences into Chinese. </a:t>
            </a:r>
            <a:endParaRPr lang="en-US" altLang="zh-CN" sz="2400" i="1" dirty="0">
              <a:solidFill>
                <a:srgbClr val="0070C0"/>
              </a:solidFill>
              <a:effectLst/>
              <a:latin typeface="Calibri" panose="020F0502020204030204" pitchFamily="34" charset="0"/>
              <a:ea typeface="等线" panose="02010600030101010101" pitchFamily="2" charset="-122"/>
              <a:cs typeface="Calibri" panose="020F0502020204030204" pitchFamily="34" charset="0"/>
            </a:endParaRPr>
          </a:p>
          <a:p>
            <a:pPr>
              <a:lnSpc>
                <a:spcPct val="114000"/>
              </a:lnSpc>
            </a:pPr>
            <a:r>
              <a:rPr lang="en-US" altLang="zh-CN" sz="2400" dirty="0">
                <a:effectLst/>
                <a:latin typeface="Calibri" panose="020F0502020204030204" pitchFamily="34" charset="0"/>
                <a:ea typeface="等线" panose="02010600030101010101" pitchFamily="2" charset="-122"/>
                <a:cs typeface="Calibri" panose="020F0502020204030204" pitchFamily="34" charset="0"/>
                <a:sym typeface="+mn-ea"/>
              </a:rPr>
              <a:t>3. </a:t>
            </a:r>
            <a:r>
              <a:rPr lang="en-US" altLang="zh-CN" sz="2400" dirty="0">
                <a:latin typeface="Calibri" panose="020F0502020204030204" pitchFamily="34" charset="0"/>
                <a:ea typeface="等线" panose="02010600030101010101" pitchFamily="2" charset="-122"/>
                <a:cs typeface="Calibri" panose="020F0502020204030204" pitchFamily="34" charset="0"/>
                <a:sym typeface="+mn-ea"/>
              </a:rPr>
              <a:t>It also means that, during </a:t>
            </a:r>
            <a:r>
              <a:rPr lang="en-US" altLang="zh-CN" sz="2400" b="1" dirty="0">
                <a:latin typeface="Calibri" panose="020F0502020204030204" pitchFamily="34" charset="0"/>
                <a:ea typeface="等线" panose="02010600030101010101" pitchFamily="2" charset="-122"/>
                <a:cs typeface="Calibri" panose="020F0502020204030204" pitchFamily="34" charset="0"/>
                <a:sym typeface="+mn-ea"/>
              </a:rPr>
              <a:t>peak study periods </a:t>
            </a:r>
            <a:r>
              <a:rPr lang="en-US" altLang="zh-CN" sz="2400" dirty="0">
                <a:latin typeface="Calibri" panose="020F0502020204030204" pitchFamily="34" charset="0"/>
                <a:ea typeface="等线" panose="02010600030101010101" pitchFamily="2" charset="-122"/>
                <a:cs typeface="Calibri" panose="020F0502020204030204" pitchFamily="34" charset="0"/>
                <a:sym typeface="+mn-ea"/>
              </a:rPr>
              <a:t>(such as </a:t>
            </a:r>
            <a:r>
              <a:rPr lang="en-US" altLang="zh-CN" sz="2400" b="1" dirty="0">
                <a:latin typeface="Calibri" panose="020F0502020204030204" pitchFamily="34" charset="0"/>
                <a:ea typeface="等线" panose="02010600030101010101" pitchFamily="2" charset="-122"/>
                <a:cs typeface="Calibri" panose="020F0502020204030204" pitchFamily="34" charset="0"/>
                <a:sym typeface="+mn-ea"/>
              </a:rPr>
              <a:t>the finals week</a:t>
            </a:r>
            <a:r>
              <a:rPr lang="en-US" altLang="zh-CN" sz="2400" dirty="0">
                <a:latin typeface="Calibri" panose="020F0502020204030204" pitchFamily="34" charset="0"/>
                <a:ea typeface="等线" panose="02010600030101010101" pitchFamily="2" charset="-122"/>
                <a:cs typeface="Calibri" panose="020F0502020204030204" pitchFamily="34" charset="0"/>
                <a:sym typeface="+mn-ea"/>
              </a:rPr>
              <a:t>), students </a:t>
            </a:r>
            <a:r>
              <a:rPr lang="en-US" altLang="zh-CN" sz="2400" b="1" dirty="0">
                <a:latin typeface="Calibri" panose="020F0502020204030204" pitchFamily="34" charset="0"/>
                <a:ea typeface="等线" panose="02010600030101010101" pitchFamily="2" charset="-122"/>
                <a:cs typeface="Calibri" panose="020F0502020204030204" pitchFamily="34" charset="0"/>
                <a:sym typeface="+mn-ea"/>
              </a:rPr>
              <a:t>would do well</a:t>
            </a:r>
            <a:r>
              <a:rPr lang="en-US" altLang="zh-CN" sz="2400" dirty="0">
                <a:latin typeface="Calibri" panose="020F0502020204030204" pitchFamily="34" charset="0"/>
                <a:ea typeface="等线" panose="02010600030101010101" pitchFamily="2" charset="-122"/>
                <a:cs typeface="Calibri" panose="020F0502020204030204" pitchFamily="34" charset="0"/>
                <a:sym typeface="+mn-ea"/>
              </a:rPr>
              <a:t> to get to the library early to secure the study spot </a:t>
            </a:r>
            <a:r>
              <a:rPr lang="en-US" altLang="zh-CN" sz="2400" b="1" dirty="0">
                <a:latin typeface="Calibri" panose="020F0502020204030204" pitchFamily="34" charset="0"/>
                <a:ea typeface="等线" panose="02010600030101010101" pitchFamily="2" charset="-122"/>
                <a:cs typeface="Calibri" panose="020F0502020204030204" pitchFamily="34" charset="0"/>
                <a:sym typeface="+mn-ea"/>
              </a:rPr>
              <a:t>of their choice</a:t>
            </a:r>
            <a:r>
              <a:rPr lang="en-US" altLang="zh-CN" sz="2400" dirty="0">
                <a:latin typeface="Calibri" panose="020F0502020204030204" pitchFamily="34" charset="0"/>
                <a:ea typeface="等线" panose="02010600030101010101" pitchFamily="2" charset="-122"/>
                <a:cs typeface="Calibri" panose="020F0502020204030204" pitchFamily="34" charset="0"/>
                <a:sym typeface="+mn-ea"/>
              </a:rPr>
              <a:t>.</a:t>
            </a:r>
          </a:p>
          <a:p>
            <a:pPr>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nSpc>
                <a:spcPct val="114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4. </a:t>
            </a:r>
            <a:r>
              <a:rPr lang="en-US" altLang="zh-CN" sz="2400" dirty="0">
                <a:latin typeface="Calibri" panose="020F0502020204030204" pitchFamily="34" charset="0"/>
                <a:cs typeface="Calibri" panose="020F0502020204030204" pitchFamily="34" charset="0"/>
                <a:sym typeface="+mn-ea"/>
              </a:rPr>
              <a:t>Unfortunately, many students will </a:t>
            </a:r>
            <a:r>
              <a:rPr lang="en-US" altLang="zh-CN" sz="2400" b="1" dirty="0">
                <a:latin typeface="Calibri" panose="020F0502020204030204" pitchFamily="34" charset="0"/>
                <a:cs typeface="Calibri" panose="020F0502020204030204" pitchFamily="34" charset="0"/>
                <a:sym typeface="+mn-ea"/>
              </a:rPr>
              <a:t>often find themselves in front of </a:t>
            </a:r>
            <a:r>
              <a:rPr lang="en-US" altLang="zh-CN" sz="2400" dirty="0">
                <a:latin typeface="Calibri" panose="020F0502020204030204" pitchFamily="34" charset="0"/>
                <a:cs typeface="Calibri" panose="020F0502020204030204" pitchFamily="34" charset="0"/>
                <a:sym typeface="+mn-ea"/>
              </a:rPr>
              <a:t>a </a:t>
            </a:r>
            <a:r>
              <a:rPr lang="en-US" altLang="zh-CN" sz="2400" b="1" dirty="0">
                <a:latin typeface="Calibri" panose="020F0502020204030204" pitchFamily="34" charset="0"/>
                <a:cs typeface="Calibri" panose="020F0502020204030204" pitchFamily="34" charset="0"/>
                <a:sym typeface="+mn-ea"/>
              </a:rPr>
              <a:t>looming</a:t>
            </a:r>
            <a:r>
              <a:rPr lang="en-US" altLang="zh-CN" sz="2400" dirty="0">
                <a:latin typeface="Calibri" panose="020F0502020204030204" pitchFamily="34" charset="0"/>
                <a:cs typeface="Calibri" panose="020F0502020204030204" pitchFamily="34" charset="0"/>
                <a:sym typeface="+mn-ea"/>
              </a:rPr>
              <a:t> deadline and a closed library.</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21" name="文本框 20"/>
          <p:cNvSpPr txBox="1"/>
          <p:nvPr/>
        </p:nvSpPr>
        <p:spPr>
          <a:xfrm>
            <a:off x="6975726" y="4874994"/>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6" name="文本框 5"/>
          <p:cNvSpPr txBox="1"/>
          <p:nvPr/>
        </p:nvSpPr>
        <p:spPr>
          <a:xfrm>
            <a:off x="934085" y="3830320"/>
            <a:ext cx="10558145" cy="835025"/>
          </a:xfrm>
          <a:prstGeom prst="rect">
            <a:avLst/>
          </a:prstGeom>
          <a:noFill/>
        </p:spPr>
        <p:txBody>
          <a:bodyPr wrap="square" rtlCol="0">
            <a:spAutoFit/>
          </a:bodyPr>
          <a:lstStyle/>
          <a:p>
            <a:pPr lvl="0" fontAlgn="auto">
              <a:lnSpc>
                <a:spcPct val="110000"/>
              </a:lnSpc>
            </a:pPr>
            <a:r>
              <a:rPr lang="zh-CN" altLang="en-US" sz="2200" dirty="0">
                <a:solidFill>
                  <a:srgbClr val="C00000"/>
                </a:solidFill>
                <a:latin typeface="微软雅黑" panose="020B0503020204020204" charset="-122"/>
                <a:ea typeface="微软雅黑" panose="020B0503020204020204" charset="-122"/>
              </a:rPr>
              <a:t>这同样意味着在</a:t>
            </a:r>
            <a:r>
              <a:rPr lang="zh-CN" altLang="en-US" sz="2200" u="sng" dirty="0">
                <a:solidFill>
                  <a:srgbClr val="C00000"/>
                </a:solidFill>
                <a:latin typeface="微软雅黑" panose="020B0503020204020204" charset="-122"/>
                <a:ea typeface="微软雅黑" panose="020B0503020204020204" charset="-122"/>
              </a:rPr>
              <a:t>自习高峰期</a:t>
            </a:r>
            <a:r>
              <a:rPr lang="zh-CN" altLang="en-US" sz="2200" dirty="0">
                <a:solidFill>
                  <a:srgbClr val="C00000"/>
                </a:solidFill>
                <a:latin typeface="微软雅黑" panose="020B0503020204020204" charset="-122"/>
                <a:ea typeface="微软雅黑" panose="020B0503020204020204" charset="-122"/>
              </a:rPr>
              <a:t>（譬如</a:t>
            </a:r>
            <a:r>
              <a:rPr lang="zh-CN" altLang="en-US" sz="2200" u="sng" dirty="0">
                <a:solidFill>
                  <a:srgbClr val="C00000"/>
                </a:solidFill>
                <a:latin typeface="微软雅黑" panose="020B0503020204020204" charset="-122"/>
                <a:ea typeface="微软雅黑" panose="020B0503020204020204" charset="-122"/>
              </a:rPr>
              <a:t>期末考试周</a:t>
            </a:r>
            <a:r>
              <a:rPr lang="zh-CN" altLang="en-US" sz="2200" dirty="0">
                <a:solidFill>
                  <a:srgbClr val="C00000"/>
                </a:solidFill>
                <a:latin typeface="微软雅黑" panose="020B0503020204020204" charset="-122"/>
                <a:ea typeface="微软雅黑" panose="020B0503020204020204" charset="-122"/>
              </a:rPr>
              <a:t>），学生们</a:t>
            </a:r>
            <a:r>
              <a:rPr lang="zh-CN" altLang="en-US" sz="2200" u="sng" dirty="0">
                <a:solidFill>
                  <a:srgbClr val="C00000"/>
                </a:solidFill>
                <a:latin typeface="微软雅黑" panose="020B0503020204020204" charset="-122"/>
                <a:ea typeface="微软雅黑" panose="020B0503020204020204" charset="-122"/>
              </a:rPr>
              <a:t>最好</a:t>
            </a:r>
            <a:r>
              <a:rPr lang="zh-CN" altLang="en-US" sz="2200" dirty="0">
                <a:solidFill>
                  <a:srgbClr val="C00000"/>
                </a:solidFill>
                <a:latin typeface="微软雅黑" panose="020B0503020204020204" charset="-122"/>
                <a:ea typeface="微软雅黑" panose="020B0503020204020204" charset="-122"/>
              </a:rPr>
              <a:t>提早赶到图书馆，以保证自己能够</a:t>
            </a:r>
            <a:r>
              <a:rPr lang="zh-CN" altLang="en-US" sz="2200" u="sng" dirty="0">
                <a:solidFill>
                  <a:srgbClr val="C00000"/>
                </a:solidFill>
                <a:latin typeface="微软雅黑" panose="020B0503020204020204" charset="-122"/>
                <a:ea typeface="微软雅黑" panose="020B0503020204020204" charset="-122"/>
              </a:rPr>
              <a:t>挑选</a:t>
            </a:r>
            <a:r>
              <a:rPr lang="zh-CN" altLang="en-US" sz="2200" dirty="0">
                <a:solidFill>
                  <a:srgbClr val="C00000"/>
                </a:solidFill>
                <a:latin typeface="微软雅黑" panose="020B0503020204020204" charset="-122"/>
                <a:ea typeface="微软雅黑" panose="020B0503020204020204" charset="-122"/>
              </a:rPr>
              <a:t>学习地点。</a:t>
            </a:r>
            <a:endParaRPr lang="zh-CN" altLang="zh-CN" sz="2200" dirty="0">
              <a:solidFill>
                <a:srgbClr val="C00000"/>
              </a:solidFill>
              <a:latin typeface="微软雅黑" panose="020B0503020204020204" charset="-122"/>
              <a:ea typeface="微软雅黑" panose="020B0503020204020204" charset="-122"/>
            </a:endParaRPr>
          </a:p>
        </p:txBody>
      </p:sp>
      <p:sp>
        <p:nvSpPr>
          <p:cNvPr id="7" name="文本框 6"/>
          <p:cNvSpPr txBox="1"/>
          <p:nvPr/>
        </p:nvSpPr>
        <p:spPr>
          <a:xfrm>
            <a:off x="934085" y="5529580"/>
            <a:ext cx="10557510" cy="429895"/>
          </a:xfrm>
          <a:prstGeom prst="rect">
            <a:avLst/>
          </a:prstGeom>
          <a:noFill/>
        </p:spPr>
        <p:txBody>
          <a:bodyPr wrap="square" rtlCol="0">
            <a:spAutoFit/>
          </a:bodyPr>
          <a:lstStyle/>
          <a:p>
            <a:r>
              <a:rPr lang="zh-CN" altLang="en-US" sz="2200" dirty="0">
                <a:solidFill>
                  <a:srgbClr val="C00000"/>
                </a:solidFill>
                <a:latin typeface="微软雅黑" panose="020B0503020204020204" charset="-122"/>
                <a:ea typeface="微软雅黑" panose="020B0503020204020204" charset="-122"/>
              </a:rPr>
              <a:t>不幸的是，很多学生经常会</a:t>
            </a:r>
            <a:r>
              <a:rPr lang="zh-CN" altLang="en-US" sz="2200" u="sng" dirty="0">
                <a:solidFill>
                  <a:srgbClr val="C00000"/>
                </a:solidFill>
                <a:latin typeface="微软雅黑" panose="020B0503020204020204" charset="-122"/>
                <a:ea typeface="微软雅黑" panose="020B0503020204020204" charset="-122"/>
              </a:rPr>
              <a:t>蓦然发现</a:t>
            </a:r>
            <a:r>
              <a:rPr lang="zh-CN" altLang="en-US" sz="2200" dirty="0">
                <a:solidFill>
                  <a:srgbClr val="C00000"/>
                </a:solidFill>
                <a:latin typeface="微软雅黑" panose="020B0503020204020204" charset="-122"/>
                <a:ea typeface="微软雅黑" panose="020B0503020204020204" charset="-122"/>
              </a:rPr>
              <a:t>作业的截止日期</a:t>
            </a:r>
            <a:r>
              <a:rPr lang="zh-CN" altLang="en-US" sz="2200" u="sng" dirty="0">
                <a:solidFill>
                  <a:srgbClr val="C00000"/>
                </a:solidFill>
                <a:latin typeface="微软雅黑" panose="020B0503020204020204" charset="-122"/>
                <a:ea typeface="微软雅黑" panose="020B0503020204020204" charset="-122"/>
              </a:rPr>
              <a:t>迫在眉睫</a:t>
            </a:r>
            <a:r>
              <a:rPr lang="zh-CN" altLang="en-US" sz="2200" dirty="0">
                <a:solidFill>
                  <a:srgbClr val="C00000"/>
                </a:solidFill>
                <a:latin typeface="微软雅黑" panose="020B0503020204020204" charset="-122"/>
                <a:ea typeface="微软雅黑" panose="020B0503020204020204" charset="-122"/>
              </a:rPr>
              <a:t>，而图书馆却闭馆了。</a:t>
            </a:r>
            <a:endParaRPr lang="zh-CN" altLang="en-US" sz="2200" dirty="0">
              <a:solidFill>
                <a:srgbClr val="C00000"/>
              </a:solidFill>
              <a:effectLst/>
              <a:latin typeface="微软雅黑" panose="020B0503020204020204" charset="-122"/>
              <a:ea typeface="微软雅黑" panose="020B050302020402020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a:stretch>
            <a:fillRect/>
          </a:stretch>
        </p:blipFill>
        <p:spPr>
          <a:xfrm>
            <a:off x="783672" y="1630219"/>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322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Further Enhancement</a:t>
            </a: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78510" y="1693545"/>
            <a:ext cx="10840085" cy="2614930"/>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pPr>
              <a:lnSpc>
                <a:spcPct val="114000"/>
              </a:lnSpc>
            </a:pPr>
            <a:r>
              <a:rPr lang="en-US" altLang="zh-CN" sz="2400" i="1" dirty="0">
                <a:solidFill>
                  <a:srgbClr val="0070C0"/>
                </a:solidFill>
                <a:effectLst/>
                <a:latin typeface="Calibri" panose="020F0502020204030204" pitchFamily="34" charset="0"/>
                <a:ea typeface="等线" panose="02010600030101010101" pitchFamily="2" charset="-122"/>
                <a:cs typeface="Calibri" panose="020F0502020204030204" pitchFamily="34" charset="0"/>
                <a:sym typeface="+mn-ea"/>
              </a:rPr>
              <a:t>Make sense of the words or expressions marked in bold in the following sentences, and then translate the sentences into Chinese. </a:t>
            </a:r>
            <a:endParaRPr lang="en-US" altLang="zh-CN" sz="2400" i="1" dirty="0">
              <a:solidFill>
                <a:srgbClr val="0070C0"/>
              </a:solidFill>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5. </a:t>
            </a:r>
            <a:r>
              <a:rPr lang="en-US" altLang="zh-CN" sz="2400" dirty="0">
                <a:latin typeface="Calibri" panose="020F0502020204030204" pitchFamily="34" charset="0"/>
                <a:cs typeface="Calibri" panose="020F0502020204030204" pitchFamily="34" charset="0"/>
                <a:sym typeface="+mn-ea"/>
              </a:rPr>
              <a:t>Perhaps they can’t </a:t>
            </a:r>
            <a:r>
              <a:rPr lang="en-US" altLang="zh-CN" sz="2400" b="1" dirty="0">
                <a:latin typeface="Calibri" panose="020F0502020204030204" pitchFamily="34" charset="0"/>
                <a:cs typeface="Calibri" panose="020F0502020204030204" pitchFamily="34" charset="0"/>
                <a:sym typeface="+mn-ea"/>
              </a:rPr>
              <a:t>make it </a:t>
            </a:r>
            <a:r>
              <a:rPr lang="en-US" altLang="zh-CN" sz="2400" dirty="0">
                <a:latin typeface="Calibri" panose="020F0502020204030204" pitchFamily="34" charset="0"/>
                <a:cs typeface="Calibri" panose="020F0502020204030204" pitchFamily="34" charset="0"/>
                <a:sym typeface="+mn-ea"/>
              </a:rPr>
              <a:t>to the campus library for other reasons (such as </a:t>
            </a:r>
            <a:r>
              <a:rPr lang="en-US" altLang="zh-CN" sz="2400" b="1" dirty="0">
                <a:latin typeface="Calibri" panose="020F0502020204030204" pitchFamily="34" charset="0"/>
                <a:cs typeface="Calibri" panose="020F0502020204030204" pitchFamily="34" charset="0"/>
                <a:sym typeface="+mn-ea"/>
              </a:rPr>
              <a:t>parenting responsibilities,</a:t>
            </a:r>
            <a:r>
              <a:rPr lang="en-US" altLang="zh-CN" sz="2400" dirty="0">
                <a:latin typeface="Calibri" panose="020F0502020204030204" pitchFamily="34" charset="0"/>
                <a:cs typeface="Calibri" panose="020F0502020204030204" pitchFamily="34" charset="0"/>
                <a:sym typeface="+mn-ea"/>
              </a:rPr>
              <a:t> </a:t>
            </a:r>
            <a:r>
              <a:rPr lang="en-US" altLang="zh-CN" sz="2400" b="1" dirty="0">
                <a:latin typeface="Calibri" panose="020F0502020204030204" pitchFamily="34" charset="0"/>
                <a:cs typeface="Calibri" panose="020F0502020204030204" pitchFamily="34" charset="0"/>
                <a:sym typeface="+mn-ea"/>
              </a:rPr>
              <a:t>a lack of transportation options, </a:t>
            </a:r>
            <a:r>
              <a:rPr lang="en-US" altLang="zh-CN" sz="2400" dirty="0">
                <a:latin typeface="Calibri" panose="020F0502020204030204" pitchFamily="34" charset="0"/>
                <a:cs typeface="Calibri" panose="020F0502020204030204" pitchFamily="34" charset="0"/>
                <a:sym typeface="+mn-ea"/>
              </a:rPr>
              <a:t>or </a:t>
            </a:r>
            <a:r>
              <a:rPr lang="en-US" altLang="zh-CN" sz="2400" b="1" dirty="0">
                <a:latin typeface="Calibri" panose="020F0502020204030204" pitchFamily="34" charset="0"/>
                <a:cs typeface="Calibri" panose="020F0502020204030204" pitchFamily="34" charset="0"/>
                <a:sym typeface="+mn-ea"/>
              </a:rPr>
              <a:t>a need to travel away from home</a:t>
            </a:r>
            <a:r>
              <a:rPr lang="en-US" altLang="zh-CN" sz="2400" dirty="0">
                <a:latin typeface="Calibri" panose="020F0502020204030204" pitchFamily="34" charset="0"/>
                <a:cs typeface="Calibri" panose="020F0502020204030204" pitchFamily="34" charset="0"/>
                <a:sym typeface="+mn-ea"/>
              </a:rPr>
              <a:t>).</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21" name="文本框 20"/>
          <p:cNvSpPr txBox="1"/>
          <p:nvPr/>
        </p:nvSpPr>
        <p:spPr>
          <a:xfrm>
            <a:off x="6975726" y="4874994"/>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6" name="文本框 5"/>
          <p:cNvSpPr txBox="1"/>
          <p:nvPr/>
        </p:nvSpPr>
        <p:spPr>
          <a:xfrm>
            <a:off x="934085" y="4329430"/>
            <a:ext cx="10558145" cy="835025"/>
          </a:xfrm>
          <a:prstGeom prst="rect">
            <a:avLst/>
          </a:prstGeom>
          <a:noFill/>
        </p:spPr>
        <p:txBody>
          <a:bodyPr wrap="square" rtlCol="0">
            <a:spAutoFit/>
          </a:bodyPr>
          <a:lstStyle/>
          <a:p>
            <a:pPr lvl="0" fontAlgn="auto">
              <a:lnSpc>
                <a:spcPct val="110000"/>
              </a:lnSpc>
            </a:pPr>
            <a:r>
              <a:rPr lang="zh-CN" altLang="en-US" sz="2200" dirty="0">
                <a:solidFill>
                  <a:srgbClr val="C00000"/>
                </a:solidFill>
                <a:latin typeface="微软雅黑" panose="020B0503020204020204" charset="-122"/>
                <a:ea typeface="微软雅黑" panose="020B0503020204020204" charset="-122"/>
                <a:sym typeface="+mn-ea"/>
              </a:rPr>
              <a:t>他们</a:t>
            </a:r>
            <a:r>
              <a:rPr lang="zh-CN" altLang="en-US" sz="2200" u="sng" dirty="0">
                <a:solidFill>
                  <a:srgbClr val="C00000"/>
                </a:solidFill>
                <a:latin typeface="微软雅黑" panose="020B0503020204020204" charset="-122"/>
                <a:ea typeface="微软雅黑" panose="020B0503020204020204" charset="-122"/>
                <a:sym typeface="+mn-ea"/>
              </a:rPr>
              <a:t>去不成</a:t>
            </a:r>
            <a:r>
              <a:rPr lang="zh-CN" altLang="en-US" sz="2200" dirty="0">
                <a:solidFill>
                  <a:srgbClr val="C00000"/>
                </a:solidFill>
                <a:latin typeface="微软雅黑" panose="020B0503020204020204" charset="-122"/>
                <a:ea typeface="微软雅黑" panose="020B0503020204020204" charset="-122"/>
                <a:sym typeface="+mn-ea"/>
              </a:rPr>
              <a:t>学校图书馆，或许还有别的原因（譬如要</a:t>
            </a:r>
            <a:r>
              <a:rPr lang="zh-CN" altLang="en-US" sz="2200" u="sng" dirty="0">
                <a:solidFill>
                  <a:srgbClr val="C00000"/>
                </a:solidFill>
                <a:latin typeface="微软雅黑" panose="020B0503020204020204" charset="-122"/>
                <a:ea typeface="微软雅黑" panose="020B0503020204020204" charset="-122"/>
                <a:sym typeface="+mn-ea"/>
              </a:rPr>
              <a:t>带孩子</a:t>
            </a:r>
            <a:r>
              <a:rPr lang="zh-CN" altLang="en-US" sz="2200" dirty="0">
                <a:solidFill>
                  <a:srgbClr val="C00000"/>
                </a:solidFill>
                <a:latin typeface="微软雅黑" panose="020B0503020204020204" charset="-122"/>
                <a:ea typeface="微软雅黑" panose="020B0503020204020204" charset="-122"/>
                <a:sym typeface="+mn-ea"/>
              </a:rPr>
              <a:t>，或</a:t>
            </a:r>
            <a:r>
              <a:rPr lang="zh-CN" altLang="en-US" sz="2200" u="sng" dirty="0">
                <a:solidFill>
                  <a:srgbClr val="C00000"/>
                </a:solidFill>
                <a:latin typeface="微软雅黑" panose="020B0503020204020204" charset="-122"/>
                <a:ea typeface="微软雅黑" panose="020B0503020204020204" charset="-122"/>
                <a:sym typeface="+mn-ea"/>
              </a:rPr>
              <a:t>缺少交通工具</a:t>
            </a:r>
            <a:r>
              <a:rPr lang="zh-CN" altLang="en-US" sz="2200" dirty="0">
                <a:solidFill>
                  <a:srgbClr val="C00000"/>
                </a:solidFill>
                <a:latin typeface="微软雅黑" panose="020B0503020204020204" charset="-122"/>
                <a:ea typeface="微软雅黑" panose="020B0503020204020204" charset="-122"/>
                <a:sym typeface="+mn-ea"/>
              </a:rPr>
              <a:t>，或因</a:t>
            </a:r>
            <a:r>
              <a:rPr lang="zh-CN" altLang="en-US" sz="2200" u="sng" dirty="0">
                <a:solidFill>
                  <a:srgbClr val="C00000"/>
                </a:solidFill>
                <a:latin typeface="微软雅黑" panose="020B0503020204020204" charset="-122"/>
                <a:ea typeface="微软雅黑" panose="020B0503020204020204" charset="-122"/>
                <a:sym typeface="+mn-ea"/>
              </a:rPr>
              <a:t>离家远行不方便</a:t>
            </a:r>
            <a:r>
              <a:rPr lang="zh-CN" altLang="en-US" sz="2200" dirty="0">
                <a:solidFill>
                  <a:srgbClr val="C00000"/>
                </a:solidFill>
                <a:latin typeface="微软雅黑" panose="020B0503020204020204" charset="-122"/>
                <a:ea typeface="微软雅黑" panose="020B0503020204020204" charset="-122"/>
                <a:sym typeface="+mn-ea"/>
              </a:rPr>
              <a:t>）。</a:t>
            </a:r>
            <a:endParaRPr lang="zh-CN" altLang="zh-CN" sz="2200" dirty="0">
              <a:solidFill>
                <a:srgbClr val="C00000"/>
              </a:solidFill>
              <a:latin typeface="微软雅黑" panose="020B0503020204020204" charset="-122"/>
              <a:ea typeface="微软雅黑" panose="020B050302020402020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a:stretch>
            <a:fillRect/>
          </a:stretch>
        </p:blipFill>
        <p:spPr>
          <a:xfrm>
            <a:off x="783672" y="1630219"/>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954107"/>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Further Enhancement</a:t>
            </a:r>
          </a:p>
          <a:p>
            <a:pPr indent="-342900">
              <a:buFont typeface="Wingdings" panose="05000000000000000000" pitchFamily="2" charset="2"/>
              <a:buChar char="u"/>
            </a:pPr>
            <a:endParaRPr lang="en-US" altLang="zh-CN" sz="2800" b="1" dirty="0">
              <a:solidFill>
                <a:srgbClr val="00B050"/>
              </a:solidFill>
              <a:latin typeface="Bradley Hand ITC" panose="03070402050302030203" pitchFamily="66" charset="0"/>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78510" y="1693545"/>
            <a:ext cx="10840085" cy="3035935"/>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pPr>
              <a:lnSpc>
                <a:spcPct val="114000"/>
              </a:lnSpc>
            </a:pPr>
            <a:r>
              <a:rPr lang="en-US" altLang="zh-CN" sz="2400" i="1" dirty="0">
                <a:solidFill>
                  <a:srgbClr val="0070C0"/>
                </a:solidFill>
                <a:effectLst/>
                <a:latin typeface="Calibri" panose="020F0502020204030204" pitchFamily="34" charset="0"/>
                <a:ea typeface="等线" panose="02010600030101010101" pitchFamily="2" charset="-122"/>
                <a:cs typeface="Calibri" panose="020F0502020204030204" pitchFamily="34" charset="0"/>
                <a:sym typeface="+mn-ea"/>
              </a:rPr>
              <a:t>Make sense of the words or expressions marked in bold in the following sentences, and then translate the sentences into Chinese. </a:t>
            </a:r>
            <a:endParaRPr lang="en-US" altLang="zh-CN" sz="2400" i="1" dirty="0">
              <a:solidFill>
                <a:srgbClr val="0070C0"/>
              </a:solidFill>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6. </a:t>
            </a:r>
            <a:r>
              <a:rPr lang="en-US" altLang="zh-CN" sz="2400" dirty="0">
                <a:latin typeface="Calibri" panose="020F0502020204030204" pitchFamily="34" charset="0"/>
                <a:cs typeface="Calibri" panose="020F0502020204030204" pitchFamily="34" charset="0"/>
                <a:sym typeface="+mn-ea"/>
              </a:rPr>
              <a:t>Whether it’s for the </a:t>
            </a:r>
            <a:r>
              <a:rPr lang="en-US" altLang="zh-CN" sz="2400" b="1" dirty="0">
                <a:latin typeface="Calibri" panose="020F0502020204030204" pitchFamily="34" charset="0"/>
                <a:cs typeface="Calibri" panose="020F0502020204030204" pitchFamily="34" charset="0"/>
                <a:sym typeface="+mn-ea"/>
              </a:rPr>
              <a:t>luxury </a:t>
            </a:r>
            <a:r>
              <a:rPr lang="en-US" altLang="zh-CN" sz="2400" dirty="0">
                <a:latin typeface="Calibri" panose="020F0502020204030204" pitchFamily="34" charset="0"/>
                <a:cs typeface="Calibri" panose="020F0502020204030204" pitchFamily="34" charset="0"/>
                <a:sym typeface="+mn-ea"/>
              </a:rPr>
              <a:t>of having a big table, the </a:t>
            </a:r>
            <a:r>
              <a:rPr lang="en-US" altLang="zh-CN" sz="2400" b="1" dirty="0">
                <a:latin typeface="Calibri" panose="020F0502020204030204" pitchFamily="34" charset="0"/>
                <a:cs typeface="Calibri" panose="020F0502020204030204" pitchFamily="34" charset="0"/>
                <a:sym typeface="+mn-ea"/>
              </a:rPr>
              <a:t>convenience</a:t>
            </a:r>
            <a:r>
              <a:rPr lang="en-US" altLang="zh-CN" sz="2400" dirty="0">
                <a:latin typeface="Calibri" panose="020F0502020204030204" pitchFamily="34" charset="0"/>
                <a:cs typeface="Calibri" panose="020F0502020204030204" pitchFamily="34" charset="0"/>
                <a:sym typeface="+mn-ea"/>
              </a:rPr>
              <a:t> of accessing nearby scholarly and reference materials, or the </a:t>
            </a:r>
            <a:r>
              <a:rPr lang="en-US" altLang="zh-CN" sz="2400" b="1" dirty="0">
                <a:latin typeface="Calibri" panose="020F0502020204030204" pitchFamily="34" charset="0"/>
                <a:cs typeface="Calibri" panose="020F0502020204030204" pitchFamily="34" charset="0"/>
                <a:sym typeface="+mn-ea"/>
              </a:rPr>
              <a:t>simplicity</a:t>
            </a:r>
            <a:r>
              <a:rPr lang="en-US" altLang="zh-CN" sz="2400" dirty="0">
                <a:latin typeface="Calibri" panose="020F0502020204030204" pitchFamily="34" charset="0"/>
                <a:cs typeface="Calibri" panose="020F0502020204030204" pitchFamily="34" charset="0"/>
                <a:sym typeface="+mn-ea"/>
              </a:rPr>
              <a:t> of having a central place to meet that’s not their own homes, the library is a popular place for students to gather for study and group projects.</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21" name="文本框 20"/>
          <p:cNvSpPr txBox="1"/>
          <p:nvPr/>
        </p:nvSpPr>
        <p:spPr>
          <a:xfrm>
            <a:off x="6975726" y="4874994"/>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6" name="文本框 5"/>
          <p:cNvSpPr txBox="1"/>
          <p:nvPr/>
        </p:nvSpPr>
        <p:spPr>
          <a:xfrm>
            <a:off x="852805" y="4756785"/>
            <a:ext cx="10558145" cy="1207135"/>
          </a:xfrm>
          <a:prstGeom prst="rect">
            <a:avLst/>
          </a:prstGeom>
          <a:noFill/>
        </p:spPr>
        <p:txBody>
          <a:bodyPr wrap="square" rtlCol="0">
            <a:spAutoFit/>
          </a:bodyPr>
          <a:lstStyle/>
          <a:p>
            <a:pPr lvl="0" fontAlgn="auto">
              <a:lnSpc>
                <a:spcPct val="110000"/>
              </a:lnSpc>
            </a:pPr>
            <a:r>
              <a:rPr lang="zh-CN" altLang="en-US" sz="2200" dirty="0">
                <a:solidFill>
                  <a:srgbClr val="C00000"/>
                </a:solidFill>
                <a:latin typeface="微软雅黑" panose="020B0503020204020204" charset="-122"/>
                <a:ea typeface="微软雅黑" panose="020B0503020204020204" charset="-122"/>
                <a:cs typeface="微软雅黑" panose="020B0503020204020204" charset="-122"/>
                <a:sym typeface="+mn-ea"/>
              </a:rPr>
              <a:t>无论学生们是为了</a:t>
            </a:r>
            <a:r>
              <a:rPr lang="zh-CN" altLang="en-US" sz="2200" u="sng" dirty="0">
                <a:solidFill>
                  <a:srgbClr val="C00000"/>
                </a:solidFill>
                <a:latin typeface="微软雅黑" panose="020B0503020204020204" charset="-122"/>
                <a:ea typeface="微软雅黑" panose="020B0503020204020204" charset="-122"/>
                <a:cs typeface="微软雅黑" panose="020B0503020204020204" charset="-122"/>
                <a:sym typeface="+mn-ea"/>
              </a:rPr>
              <a:t>独享</a:t>
            </a:r>
            <a:r>
              <a:rPr lang="zh-CN" altLang="en-US" sz="2200" dirty="0">
                <a:solidFill>
                  <a:srgbClr val="C00000"/>
                </a:solidFill>
                <a:latin typeface="微软雅黑" panose="020B0503020204020204" charset="-122"/>
                <a:ea typeface="微软雅黑" panose="020B0503020204020204" charset="-122"/>
                <a:cs typeface="微软雅黑" panose="020B0503020204020204" charset="-122"/>
                <a:sym typeface="+mn-ea"/>
              </a:rPr>
              <a:t>一张宽敞的桌子，或</a:t>
            </a:r>
            <a:r>
              <a:rPr lang="zh-CN" altLang="en-US" sz="2200" u="sng" dirty="0">
                <a:solidFill>
                  <a:srgbClr val="C00000"/>
                </a:solidFill>
                <a:latin typeface="微软雅黑" panose="020B0503020204020204" charset="-122"/>
                <a:ea typeface="微软雅黑" panose="020B0503020204020204" charset="-122"/>
                <a:cs typeface="微软雅黑" panose="020B0503020204020204" charset="-122"/>
                <a:sym typeface="+mn-ea"/>
              </a:rPr>
              <a:t>方便</a:t>
            </a:r>
            <a:r>
              <a:rPr lang="zh-CN" altLang="en-US" sz="2200" dirty="0">
                <a:solidFill>
                  <a:srgbClr val="C00000"/>
                </a:solidFill>
                <a:latin typeface="微软雅黑" panose="020B0503020204020204" charset="-122"/>
                <a:ea typeface="微软雅黑" panose="020B0503020204020204" charset="-122"/>
                <a:cs typeface="微软雅黑" panose="020B0503020204020204" charset="-122"/>
                <a:sym typeface="+mn-ea"/>
              </a:rPr>
              <a:t>就近查阅学术资料和参考资料，还是</a:t>
            </a:r>
            <a:r>
              <a:rPr lang="zh-CN" altLang="en-US" sz="2200" u="sng" dirty="0">
                <a:solidFill>
                  <a:srgbClr val="C00000"/>
                </a:solidFill>
                <a:latin typeface="微软雅黑" panose="020B0503020204020204" charset="-122"/>
                <a:ea typeface="微软雅黑" panose="020B0503020204020204" charset="-122"/>
                <a:cs typeface="微软雅黑" panose="020B0503020204020204" charset="-122"/>
                <a:sym typeface="+mn-ea"/>
              </a:rPr>
              <a:t>单单</a:t>
            </a:r>
            <a:r>
              <a:rPr lang="zh-CN" altLang="en-US" sz="2200" dirty="0">
                <a:solidFill>
                  <a:srgbClr val="C00000"/>
                </a:solidFill>
                <a:latin typeface="微软雅黑" panose="020B0503020204020204" charset="-122"/>
                <a:ea typeface="微软雅黑" panose="020B0503020204020204" charset="-122"/>
                <a:cs typeface="微软雅黑" panose="020B0503020204020204" charset="-122"/>
                <a:sym typeface="+mn-ea"/>
              </a:rPr>
              <a:t>为了能在自己住处之外找到一个碰头的中心场所，图书馆都是他们集中学习和完成小组项目的理想地方。	</a:t>
            </a:r>
            <a:endParaRPr lang="zh-CN" altLang="zh-CN" sz="2200" dirty="0">
              <a:solidFill>
                <a:srgbClr val="C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a:stretch>
            <a:fillRect/>
          </a:stretch>
        </p:blipFill>
        <p:spPr>
          <a:xfrm>
            <a:off x="783672" y="1630219"/>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954107"/>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Further Enhancement</a:t>
            </a:r>
          </a:p>
          <a:p>
            <a:pPr indent="-342900">
              <a:buFont typeface="Wingdings" panose="05000000000000000000" pitchFamily="2" charset="2"/>
              <a:buChar char="u"/>
            </a:pPr>
            <a:endParaRPr lang="en-US" altLang="zh-CN" sz="2800" b="1" dirty="0">
              <a:solidFill>
                <a:srgbClr val="00B050"/>
              </a:solidFill>
              <a:latin typeface="Bradley Hand ITC" panose="03070402050302030203" pitchFamily="66" charset="0"/>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78510" y="1693545"/>
            <a:ext cx="10840085" cy="3876675"/>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pPr>
              <a:lnSpc>
                <a:spcPct val="114000"/>
              </a:lnSpc>
            </a:pPr>
            <a:r>
              <a:rPr lang="en-US" altLang="zh-CN" sz="2400" i="1" dirty="0">
                <a:solidFill>
                  <a:srgbClr val="0070C0"/>
                </a:solidFill>
                <a:effectLst/>
                <a:latin typeface="Calibri" panose="020F0502020204030204" pitchFamily="34" charset="0"/>
                <a:ea typeface="等线" panose="02010600030101010101" pitchFamily="2" charset="-122"/>
                <a:cs typeface="Calibri" panose="020F0502020204030204" pitchFamily="34" charset="0"/>
                <a:sym typeface="+mn-ea"/>
              </a:rPr>
              <a:t>Make sense of the words or expressions marked in bold in the following sentences, and then translate the sentences into Chinese. </a:t>
            </a:r>
            <a:endParaRPr lang="en-US" altLang="zh-CN" sz="2400" i="1" dirty="0">
              <a:solidFill>
                <a:srgbClr val="0070C0"/>
              </a:solidFill>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b="1" dirty="0">
                <a:effectLst/>
                <a:latin typeface="Calibri" panose="020F0502020204030204" pitchFamily="34" charset="0"/>
                <a:ea typeface="等线" panose="02010600030101010101" pitchFamily="2" charset="-122"/>
                <a:cs typeface="Calibri" panose="020F0502020204030204" pitchFamily="34" charset="0"/>
                <a:sym typeface="+mn-ea"/>
              </a:rPr>
              <a:t>7. </a:t>
            </a:r>
            <a:r>
              <a:rPr lang="en-US" altLang="zh-CN" sz="2400" dirty="0">
                <a:latin typeface="Calibri" panose="020F0502020204030204" pitchFamily="34" charset="0"/>
                <a:ea typeface="等线" panose="02010600030101010101" pitchFamily="2" charset="-122"/>
                <a:cs typeface="Calibri" panose="020F0502020204030204" pitchFamily="34" charset="0"/>
                <a:sym typeface="+mn-ea"/>
              </a:rPr>
              <a:t>Students may also </a:t>
            </a:r>
            <a:r>
              <a:rPr lang="en-US" altLang="zh-CN" sz="2400" b="1" dirty="0">
                <a:latin typeface="Calibri" panose="020F0502020204030204" pitchFamily="34" charset="0"/>
                <a:ea typeface="等线" panose="02010600030101010101" pitchFamily="2" charset="-122"/>
                <a:cs typeface="Calibri" panose="020F0502020204030204" pitchFamily="34" charset="0"/>
                <a:sym typeface="+mn-ea"/>
              </a:rPr>
              <a:t>appreciate being reminded </a:t>
            </a:r>
            <a:r>
              <a:rPr lang="en-US" altLang="zh-CN" sz="2400" dirty="0">
                <a:latin typeface="Calibri" panose="020F0502020204030204" pitchFamily="34" charset="0"/>
                <a:ea typeface="等线" panose="02010600030101010101" pitchFamily="2" charset="-122"/>
                <a:cs typeface="Calibri" panose="020F0502020204030204" pitchFamily="34" charset="0"/>
                <a:sym typeface="+mn-ea"/>
              </a:rPr>
              <a:t>that, if they aren’t sure how to use these helpful reference tools, their campus librarian will be able to assist them.</a:t>
            </a:r>
            <a:endParaRPr lang="en-US" altLang="zh-CN" sz="2400" dirty="0">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endParaRPr lang="en-US" altLang="zh-CN" sz="2400" dirty="0">
              <a:effectLst/>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sym typeface="+mn-ea"/>
              </a:rPr>
              <a:t>8. </a:t>
            </a:r>
            <a:r>
              <a:rPr lang="en-US" altLang="zh-CN" sz="2400" b="1" dirty="0">
                <a:latin typeface="Calibri" panose="020F0502020204030204" pitchFamily="34" charset="0"/>
                <a:cs typeface="Calibri" panose="020F0502020204030204" pitchFamily="34" charset="0"/>
                <a:sym typeface="+mn-ea"/>
              </a:rPr>
              <a:t>In many cases</a:t>
            </a:r>
            <a:r>
              <a:rPr lang="en-US" altLang="zh-CN" sz="2400" dirty="0">
                <a:latin typeface="Calibri" panose="020F0502020204030204" pitchFamily="34" charset="0"/>
                <a:cs typeface="Calibri" panose="020F0502020204030204" pitchFamily="34" charset="0"/>
                <a:sym typeface="+mn-ea"/>
              </a:rPr>
              <a:t>, the librarians have already created </a:t>
            </a:r>
            <a:r>
              <a:rPr lang="en-US" altLang="zh-CN" sz="2400" b="1" dirty="0">
                <a:latin typeface="Calibri" panose="020F0502020204030204" pitchFamily="34" charset="0"/>
                <a:cs typeface="Calibri" panose="020F0502020204030204" pitchFamily="34" charset="0"/>
                <a:sym typeface="+mn-ea"/>
              </a:rPr>
              <a:t>subject guides </a:t>
            </a:r>
            <a:r>
              <a:rPr lang="en-US" altLang="zh-CN" sz="2400" dirty="0">
                <a:latin typeface="Calibri" panose="020F0502020204030204" pitchFamily="34" charset="0"/>
                <a:cs typeface="Calibri" panose="020F0502020204030204" pitchFamily="34" charset="0"/>
                <a:sym typeface="+mn-ea"/>
              </a:rPr>
              <a:t>that describe the resources </a:t>
            </a:r>
            <a:r>
              <a:rPr lang="en-US" altLang="zh-CN" sz="2400" b="1" dirty="0">
                <a:latin typeface="Calibri" panose="020F0502020204030204" pitchFamily="34" charset="0"/>
                <a:cs typeface="Calibri" panose="020F0502020204030204" pitchFamily="34" charset="0"/>
                <a:sym typeface="+mn-ea"/>
              </a:rPr>
              <a:t>available for </a:t>
            </a:r>
            <a:r>
              <a:rPr lang="en-US" altLang="zh-CN" sz="2400" dirty="0">
                <a:latin typeface="Calibri" panose="020F0502020204030204" pitchFamily="34" charset="0"/>
                <a:cs typeface="Calibri" panose="020F0502020204030204" pitchFamily="34" charset="0"/>
                <a:sym typeface="+mn-ea"/>
              </a:rPr>
              <a:t>specific fields and disciplines.</a:t>
            </a:r>
            <a:r>
              <a:rPr lang="en-US" altLang="zh-CN" sz="2400" dirty="0">
                <a:effectLst/>
                <a:latin typeface="Calibri" panose="020F0502020204030204" pitchFamily="34" charset="0"/>
                <a:ea typeface="等线" panose="02010600030101010101" pitchFamily="2" charset="-122"/>
                <a:cs typeface="Calibri" panose="020F0502020204030204" pitchFamily="34" charset="0"/>
                <a:sym typeface="+mn-ea"/>
              </a:rPr>
              <a:t> </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21" name="文本框 20"/>
          <p:cNvSpPr txBox="1"/>
          <p:nvPr/>
        </p:nvSpPr>
        <p:spPr>
          <a:xfrm>
            <a:off x="6975726" y="4874994"/>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5" name="文本框 4"/>
          <p:cNvSpPr txBox="1"/>
          <p:nvPr/>
        </p:nvSpPr>
        <p:spPr>
          <a:xfrm>
            <a:off x="1051560" y="3808095"/>
            <a:ext cx="10566400" cy="835025"/>
          </a:xfrm>
          <a:prstGeom prst="rect">
            <a:avLst/>
          </a:prstGeom>
          <a:noFill/>
        </p:spPr>
        <p:txBody>
          <a:bodyPr wrap="square" rtlCol="0">
            <a:spAutoFit/>
          </a:bodyPr>
          <a:lstStyle/>
          <a:p>
            <a:pPr fontAlgn="auto">
              <a:lnSpc>
                <a:spcPct val="110000"/>
              </a:lnSpc>
            </a:pPr>
            <a:r>
              <a:rPr lang="en-US" altLang="zh-CN" sz="2200" dirty="0">
                <a:solidFill>
                  <a:srgbClr val="C00000"/>
                </a:solidFill>
                <a:latin typeface="微软雅黑" panose="020B0503020204020204" charset="-122"/>
                <a:ea typeface="微软雅黑" panose="020B0503020204020204" charset="-122"/>
                <a:cs typeface="微软雅黑" panose="020B0503020204020204" charset="-122"/>
              </a:rPr>
              <a:t>(</a:t>
            </a:r>
            <a:r>
              <a:rPr lang="zh-CN" altLang="en-US" sz="2200" dirty="0">
                <a:solidFill>
                  <a:srgbClr val="C00000"/>
                </a:solidFill>
                <a:latin typeface="微软雅黑" panose="020B0503020204020204" charset="-122"/>
                <a:ea typeface="微软雅黑" panose="020B0503020204020204" charset="-122"/>
                <a:cs typeface="微软雅黑" panose="020B0503020204020204" charset="-122"/>
              </a:rPr>
              <a:t>你）可以提醒学生们，如果他们不知道如何使用这些有用的参考工具书，可以求助于学校图书馆员。</a:t>
            </a:r>
            <a:r>
              <a:rPr lang="zh-CN" altLang="en-US" sz="2200" u="sng" dirty="0">
                <a:solidFill>
                  <a:srgbClr val="C00000"/>
                </a:solidFill>
                <a:latin typeface="微软雅黑" panose="020B0503020204020204" charset="-122"/>
                <a:ea typeface="微软雅黑" panose="020B0503020204020204" charset="-122"/>
                <a:cs typeface="微软雅黑" panose="020B0503020204020204" charset="-122"/>
              </a:rPr>
              <a:t>对这样的提醒</a:t>
            </a:r>
            <a:r>
              <a:rPr lang="zh-CN" altLang="en-US" sz="2200" dirty="0">
                <a:solidFill>
                  <a:srgbClr val="C00000"/>
                </a:solidFill>
                <a:latin typeface="微软雅黑" panose="020B0503020204020204" charset="-122"/>
                <a:ea typeface="微软雅黑" panose="020B0503020204020204" charset="-122"/>
                <a:cs typeface="微软雅黑" panose="020B0503020204020204" charset="-122"/>
              </a:rPr>
              <a:t>，他们也会</a:t>
            </a:r>
            <a:r>
              <a:rPr lang="zh-CN" altLang="en-US" sz="2200" u="sng" dirty="0">
                <a:solidFill>
                  <a:srgbClr val="C00000"/>
                </a:solidFill>
                <a:latin typeface="微软雅黑" panose="020B0503020204020204" charset="-122"/>
                <a:ea typeface="微软雅黑" panose="020B0503020204020204" charset="-122"/>
                <a:cs typeface="微软雅黑" panose="020B0503020204020204" charset="-122"/>
              </a:rPr>
              <a:t>心存感激</a:t>
            </a:r>
            <a:r>
              <a:rPr lang="zh-CN" altLang="en-US" sz="2200" dirty="0">
                <a:solidFill>
                  <a:srgbClr val="C00000"/>
                </a:solidFill>
                <a:latin typeface="微软雅黑" panose="020B0503020204020204" charset="-122"/>
                <a:ea typeface="微软雅黑" panose="020B0503020204020204" charset="-122"/>
                <a:cs typeface="微软雅黑" panose="020B0503020204020204" charset="-122"/>
              </a:rPr>
              <a:t>的。</a:t>
            </a:r>
            <a:endParaRPr lang="zh-CN" altLang="en-US" sz="2200" dirty="0">
              <a:solidFill>
                <a:srgbClr val="C00000"/>
              </a:solidFill>
              <a:effectLst/>
              <a:latin typeface="微软雅黑" panose="020B0503020204020204" charset="-122"/>
              <a:ea typeface="微软雅黑" panose="020B0503020204020204" charset="-122"/>
              <a:cs typeface="微软雅黑" panose="020B0503020204020204" charset="-122"/>
            </a:endParaRPr>
          </a:p>
        </p:txBody>
      </p:sp>
      <p:sp>
        <p:nvSpPr>
          <p:cNvPr id="15" name="文本框 14"/>
          <p:cNvSpPr txBox="1"/>
          <p:nvPr/>
        </p:nvSpPr>
        <p:spPr>
          <a:xfrm>
            <a:off x="1051560" y="5476240"/>
            <a:ext cx="10379710" cy="835025"/>
          </a:xfrm>
          <a:prstGeom prst="rect">
            <a:avLst/>
          </a:prstGeom>
          <a:noFill/>
        </p:spPr>
        <p:txBody>
          <a:bodyPr wrap="square" rtlCol="0">
            <a:spAutoFit/>
          </a:bodyPr>
          <a:lstStyle/>
          <a:p>
            <a:pPr lvl="0" fontAlgn="auto">
              <a:lnSpc>
                <a:spcPct val="110000"/>
              </a:lnSpc>
            </a:pPr>
            <a:r>
              <a:rPr lang="zh-CN" altLang="en-US" sz="2200" u="sng" dirty="0">
                <a:solidFill>
                  <a:srgbClr val="C00000"/>
                </a:solidFill>
                <a:latin typeface="微软雅黑" panose="020B0503020204020204" charset="-122"/>
                <a:ea typeface="微软雅黑" panose="020B0503020204020204" charset="-122"/>
              </a:rPr>
              <a:t>在很多情况下</a:t>
            </a:r>
            <a:r>
              <a:rPr lang="zh-CN" altLang="en-US" sz="2200" dirty="0">
                <a:solidFill>
                  <a:srgbClr val="C00000"/>
                </a:solidFill>
                <a:latin typeface="微软雅黑" panose="020B0503020204020204" charset="-122"/>
                <a:ea typeface="微软雅黑" panose="020B0503020204020204" charset="-122"/>
              </a:rPr>
              <a:t>，图书馆员们早已经制定好了图书</a:t>
            </a:r>
            <a:r>
              <a:rPr lang="zh-CN" altLang="en-US" sz="2200" u="sng" dirty="0">
                <a:solidFill>
                  <a:srgbClr val="C00000"/>
                </a:solidFill>
                <a:latin typeface="微软雅黑" panose="020B0503020204020204" charset="-122"/>
                <a:ea typeface="微软雅黑" panose="020B0503020204020204" charset="-122"/>
              </a:rPr>
              <a:t>主题分类指南</a:t>
            </a:r>
            <a:r>
              <a:rPr lang="zh-CN" altLang="en-US" sz="2200" dirty="0">
                <a:solidFill>
                  <a:srgbClr val="C00000"/>
                </a:solidFill>
                <a:latin typeface="微软雅黑" panose="020B0503020204020204" charset="-122"/>
                <a:ea typeface="微软雅黑" panose="020B0503020204020204" charset="-122"/>
              </a:rPr>
              <a:t>，用来介绍各个具体领域和学科的</a:t>
            </a:r>
            <a:r>
              <a:rPr lang="zh-CN" altLang="en-US" sz="2200" u="sng" dirty="0">
                <a:solidFill>
                  <a:srgbClr val="C00000"/>
                </a:solidFill>
                <a:latin typeface="微软雅黑" panose="020B0503020204020204" charset="-122"/>
                <a:ea typeface="微软雅黑" panose="020B0503020204020204" charset="-122"/>
              </a:rPr>
              <a:t>可用</a:t>
            </a:r>
            <a:r>
              <a:rPr lang="zh-CN" altLang="en-US" sz="2200" dirty="0">
                <a:solidFill>
                  <a:srgbClr val="C00000"/>
                </a:solidFill>
                <a:latin typeface="微软雅黑" panose="020B0503020204020204" charset="-122"/>
                <a:ea typeface="微软雅黑" panose="020B0503020204020204" charset="-122"/>
              </a:rPr>
              <a:t>图书资源。</a:t>
            </a:r>
            <a:endParaRPr lang="zh-CN" altLang="zh-CN" sz="2200" dirty="0">
              <a:solidFill>
                <a:srgbClr val="C00000"/>
              </a:solidFill>
              <a:latin typeface="微软雅黑" panose="020B0503020204020204" charset="-122"/>
              <a:ea typeface="微软雅黑" panose="020B050302020402020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stretch>
            <a:fillRect/>
          </a:stretch>
        </p:blipFill>
        <p:spPr>
          <a:xfrm>
            <a:off x="783672" y="1503219"/>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954107"/>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Further Enhancement</a:t>
            </a:r>
          </a:p>
          <a:p>
            <a:pPr indent="-342900">
              <a:buFont typeface="Wingdings" panose="05000000000000000000" pitchFamily="2" charset="2"/>
              <a:buChar char="u"/>
            </a:pPr>
            <a:endParaRPr lang="en-US" altLang="zh-CN" sz="2800" b="1" dirty="0">
              <a:solidFill>
                <a:srgbClr val="00B050"/>
              </a:solidFill>
              <a:latin typeface="Bradley Hand ITC" panose="03070402050302030203" pitchFamily="66" charset="0"/>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78510" y="1566545"/>
            <a:ext cx="11063605" cy="4184650"/>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pPr>
              <a:lnSpc>
                <a:spcPct val="114000"/>
              </a:lnSpc>
            </a:pPr>
            <a:r>
              <a:rPr lang="en-US" altLang="zh-CN" sz="2400" i="1" dirty="0">
                <a:solidFill>
                  <a:srgbClr val="0070C0"/>
                </a:solidFill>
                <a:effectLst/>
                <a:latin typeface="Calibri" panose="020F0502020204030204" pitchFamily="34" charset="0"/>
                <a:ea typeface="等线" panose="02010600030101010101" pitchFamily="2" charset="-122"/>
                <a:cs typeface="Calibri" panose="020F0502020204030204" pitchFamily="34" charset="0"/>
                <a:sym typeface="+mn-ea"/>
              </a:rPr>
              <a:t>Translate the following Chinese sentences into English by using the words or expressions given in the brackets.</a:t>
            </a:r>
            <a:endParaRPr lang="en-US" altLang="zh-CN" sz="2400" i="1" dirty="0">
              <a:solidFill>
                <a:srgbClr val="0070C0"/>
              </a:solidFill>
              <a:effectLst/>
              <a:latin typeface="Calibri" panose="020F0502020204030204" pitchFamily="34" charset="0"/>
              <a:ea typeface="等线" panose="02010600030101010101" pitchFamily="2" charset="-122"/>
              <a:cs typeface="Calibri" panose="020F0502020204030204" pitchFamily="34" charset="0"/>
            </a:endParaRPr>
          </a:p>
          <a:p>
            <a:pPr indent="0" algn="just" fontAlgn="auto">
              <a:lnSpc>
                <a:spcPct val="100000"/>
              </a:lnSpc>
              <a:buAutoNum type="arabicPeriod"/>
            </a:pPr>
            <a:r>
              <a:rPr lang="zh-CN" altLang="en-US" sz="2200" dirty="0">
                <a:latin typeface="微软雅黑" panose="020B0503020204020204" charset="-122"/>
                <a:ea typeface="微软雅黑" panose="020B0503020204020204" charset="-122"/>
                <a:cs typeface="微软雅黑" panose="020B0503020204020204" charset="-122"/>
                <a:sym typeface="+mn-ea"/>
              </a:rPr>
              <a:t> 不是所有的人都能上大学。</a:t>
            </a:r>
            <a:r>
              <a:rPr lang="en-US" altLang="zh-CN" sz="2200" dirty="0">
                <a:latin typeface="微软雅黑" panose="020B0503020204020204" charset="-122"/>
                <a:ea typeface="微软雅黑" panose="020B0503020204020204" charset="-122"/>
                <a:cs typeface="微软雅黑" panose="020B0503020204020204" charset="-122"/>
                <a:sym typeface="+mn-ea"/>
              </a:rPr>
              <a:t>(make it to) </a:t>
            </a:r>
            <a:endParaRPr lang="en-US" altLang="zh-CN" sz="2200" dirty="0">
              <a:latin typeface="微软雅黑" panose="020B0503020204020204" charset="-122"/>
              <a:ea typeface="微软雅黑" panose="020B0503020204020204" charset="-122"/>
              <a:cs typeface="微软雅黑" panose="020B0503020204020204" charset="-122"/>
            </a:endParaRPr>
          </a:p>
          <a:p>
            <a:pPr indent="0" algn="just" fontAlgn="auto">
              <a:lnSpc>
                <a:spcPct val="100000"/>
              </a:lnSpc>
            </a:pPr>
            <a:endParaRPr lang="en-US" altLang="zh-CN" dirty="0">
              <a:effectLst/>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00000"/>
              </a:lnSpc>
            </a:pPr>
            <a:endParaRPr lang="en-US" altLang="zh-CN" dirty="0">
              <a:effectLst/>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00000"/>
              </a:lnSpc>
            </a:pPr>
            <a:r>
              <a:rPr lang="en-US" altLang="zh-CN" sz="2200" dirty="0">
                <a:effectLst/>
                <a:latin typeface="微软雅黑" panose="020B0503020204020204" charset="-122"/>
                <a:ea typeface="微软雅黑" panose="020B0503020204020204" charset="-122"/>
                <a:cs typeface="微软雅黑" panose="020B0503020204020204" charset="-122"/>
                <a:sym typeface="+mn-ea"/>
              </a:rPr>
              <a:t>2. </a:t>
            </a:r>
            <a:r>
              <a:rPr lang="zh-CN" altLang="en-US" sz="2200" dirty="0">
                <a:latin typeface="微软雅黑" panose="020B0503020204020204" charset="-122"/>
                <a:ea typeface="微软雅黑" panose="020B0503020204020204" charset="-122"/>
                <a:cs typeface="微软雅黑" panose="020B0503020204020204" charset="-122"/>
                <a:sym typeface="+mn-ea"/>
              </a:rPr>
              <a:t>在他当选为总统时，人道主义者们便把他们的影响力进一步延伸到了政府当中。</a:t>
            </a:r>
          </a:p>
          <a:p>
            <a:pPr indent="0" algn="just" fontAlgn="auto">
              <a:lnSpc>
                <a:spcPct val="100000"/>
              </a:lnSpc>
            </a:pPr>
            <a:r>
              <a:rPr lang="zh-CN" altLang="en-US" sz="2200" dirty="0">
                <a:latin typeface="微软雅黑" panose="020B0503020204020204" charset="-122"/>
                <a:ea typeface="微软雅黑" panose="020B0503020204020204" charset="-122"/>
                <a:cs typeface="微软雅黑" panose="020B0503020204020204" charset="-122"/>
                <a:sym typeface="+mn-ea"/>
              </a:rPr>
              <a:t>    </a:t>
            </a:r>
            <a:r>
              <a:rPr lang="en-US" altLang="zh-CN" sz="2200" dirty="0">
                <a:latin typeface="微软雅黑" panose="020B0503020204020204" charset="-122"/>
                <a:ea typeface="微软雅黑" panose="020B0503020204020204" charset="-122"/>
                <a:cs typeface="微软雅黑" panose="020B0503020204020204" charset="-122"/>
                <a:sym typeface="+mn-ea"/>
              </a:rPr>
              <a:t>(extend one’s reach into) </a:t>
            </a:r>
            <a:endParaRPr lang="en-US" altLang="zh-CN" sz="2200" dirty="0">
              <a:latin typeface="微软雅黑" panose="020B0503020204020204" charset="-122"/>
              <a:ea typeface="微软雅黑" panose="020B0503020204020204" charset="-122"/>
              <a:cs typeface="微软雅黑" panose="020B0503020204020204" charset="-122"/>
            </a:endParaRPr>
          </a:p>
          <a:p>
            <a:pPr indent="0" algn="just" fontAlgn="auto">
              <a:lnSpc>
                <a:spcPct val="100000"/>
              </a:lnSpc>
            </a:pPr>
            <a:endParaRPr lang="en-US" altLang="zh-CN" sz="2000" dirty="0">
              <a:effectLst/>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00000"/>
              </a:lnSpc>
            </a:pPr>
            <a:endParaRPr lang="en-US" altLang="zh-CN" sz="2000" dirty="0">
              <a:effectLst/>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00000"/>
              </a:lnSpc>
            </a:pPr>
            <a:endParaRPr lang="en-US" altLang="zh-CN" sz="2000" dirty="0">
              <a:effectLst/>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00000"/>
              </a:lnSpc>
            </a:pPr>
            <a:r>
              <a:rPr lang="en-US" altLang="zh-CN" sz="2200" dirty="0">
                <a:effectLst/>
                <a:latin typeface="微软雅黑" panose="020B0503020204020204" charset="-122"/>
                <a:ea typeface="微软雅黑" panose="020B0503020204020204" charset="-122"/>
                <a:cs typeface="微软雅黑" panose="020B0503020204020204" charset="-122"/>
                <a:sym typeface="+mn-ea"/>
              </a:rPr>
              <a:t>3. </a:t>
            </a:r>
            <a:r>
              <a:rPr lang="zh-CN" altLang="en-US" sz="2200" dirty="0">
                <a:latin typeface="微软雅黑" panose="020B0503020204020204" charset="-122"/>
                <a:ea typeface="微软雅黑" panose="020B0503020204020204" charset="-122"/>
                <a:cs typeface="微软雅黑" panose="020B0503020204020204" charset="-122"/>
                <a:sym typeface="+mn-ea"/>
              </a:rPr>
              <a:t>在阅读的过程中，最好把自己的想法随时记录下来。</a:t>
            </a:r>
            <a:r>
              <a:rPr lang="en-US" altLang="zh-CN" sz="2200" dirty="0">
                <a:latin typeface="微软雅黑" panose="020B0503020204020204" charset="-122"/>
                <a:ea typeface="微软雅黑" panose="020B0503020204020204" charset="-122"/>
                <a:cs typeface="微软雅黑" panose="020B0503020204020204" charset="-122"/>
                <a:sym typeface="+mn-ea"/>
              </a:rPr>
              <a:t>(do well to) </a:t>
            </a:r>
            <a:endParaRPr lang="en-US" altLang="zh-CN" sz="2200" b="1" dirty="0">
              <a:latin typeface="微软雅黑" panose="020B0503020204020204" charset="-122"/>
              <a:ea typeface="微软雅黑" panose="020B0503020204020204" charset="-122"/>
              <a:cs typeface="微软雅黑" panose="020B0503020204020204"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4"/>
            <a:stretch>
              <a:fillRect/>
            </a:stretch>
          </p:blipFill>
          <p:spPr>
            <a:xfrm>
              <a:off x="1635" y="568"/>
              <a:ext cx="1538" cy="1537"/>
            </a:xfrm>
            <a:prstGeom prst="rect">
              <a:avLst/>
            </a:prstGeom>
            <a:noFill/>
            <a:ln w="9525">
              <a:noFill/>
            </a:ln>
          </p:spPr>
        </p:pic>
      </p:grpSp>
      <p:sp>
        <p:nvSpPr>
          <p:cNvPr id="6" name="文本框 5"/>
          <p:cNvSpPr txBox="1"/>
          <p:nvPr/>
        </p:nvSpPr>
        <p:spPr>
          <a:xfrm>
            <a:off x="1071854" y="3145029"/>
            <a:ext cx="4799712" cy="461665"/>
          </a:xfrm>
          <a:prstGeom prst="rect">
            <a:avLst/>
          </a:prstGeom>
          <a:noFill/>
        </p:spPr>
        <p:txBody>
          <a:bodyPr wrap="none" rtlCol="0">
            <a:spAutoFit/>
          </a:bodyPr>
          <a:lstStyle/>
          <a:p>
            <a:r>
              <a:rPr lang="en-US" altLang="zh-CN" sz="2400" dirty="0">
                <a:latin typeface="Calibri" panose="020F0502020204030204" pitchFamily="34" charset="0"/>
                <a:ea typeface="等线" panose="02010600030101010101" pitchFamily="2" charset="-122"/>
                <a:cs typeface="Calibri" panose="020F0502020204030204" pitchFamily="34" charset="0"/>
              </a:rPr>
              <a:t>Not everyone can </a:t>
            </a:r>
            <a:r>
              <a:rPr lang="en-US" altLang="zh-CN" sz="2400" dirty="0">
                <a:solidFill>
                  <a:srgbClr val="FF0000"/>
                </a:solidFill>
                <a:latin typeface="Calibri" panose="020F0502020204030204" pitchFamily="34" charset="0"/>
                <a:ea typeface="等线" panose="02010600030101010101" pitchFamily="2" charset="-122"/>
                <a:cs typeface="Calibri" panose="020F0502020204030204" pitchFamily="34" charset="0"/>
              </a:rPr>
              <a:t>make it to </a:t>
            </a:r>
            <a:r>
              <a:rPr lang="en-US" altLang="zh-CN" sz="2400" dirty="0">
                <a:latin typeface="Calibri" panose="020F0502020204030204" pitchFamily="34" charset="0"/>
                <a:ea typeface="等线" panose="02010600030101010101" pitchFamily="2" charset="-122"/>
                <a:cs typeface="Calibri" panose="020F0502020204030204" pitchFamily="34" charset="0"/>
              </a:rPr>
              <a:t>college. </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12" name="文本框 11"/>
          <p:cNvSpPr txBox="1"/>
          <p:nvPr/>
        </p:nvSpPr>
        <p:spPr>
          <a:xfrm>
            <a:off x="1071880" y="4413885"/>
            <a:ext cx="10770235" cy="829945"/>
          </a:xfrm>
          <a:prstGeom prst="rect">
            <a:avLst/>
          </a:prstGeom>
          <a:noFill/>
        </p:spPr>
        <p:txBody>
          <a:bodyPr wrap="square" rtlCol="0">
            <a:spAutoFit/>
          </a:bodyPr>
          <a:lstStyle/>
          <a:p>
            <a:r>
              <a:rPr lang="en-US" altLang="zh-CN" sz="2400" dirty="0"/>
              <a:t>When he was elected president, humanitarians </a:t>
            </a:r>
            <a:r>
              <a:rPr lang="en-US" altLang="zh-CN" sz="2400" dirty="0">
                <a:solidFill>
                  <a:srgbClr val="FF0000"/>
                </a:solidFill>
              </a:rPr>
              <a:t>extended their reach </a:t>
            </a:r>
            <a:r>
              <a:rPr lang="en-US" altLang="zh-CN" sz="2400" dirty="0"/>
              <a:t>further </a:t>
            </a:r>
            <a:r>
              <a:rPr lang="en-US" altLang="zh-CN" sz="2400" dirty="0">
                <a:solidFill>
                  <a:srgbClr val="FF0000"/>
                </a:solidFill>
              </a:rPr>
              <a:t>into</a:t>
            </a:r>
            <a:r>
              <a:rPr lang="en-US" altLang="zh-CN" sz="2400" dirty="0"/>
              <a:t> the  government. </a:t>
            </a:r>
            <a:endParaRPr lang="zh-CN" altLang="zh-CN" sz="2400" dirty="0"/>
          </a:p>
        </p:txBody>
      </p:sp>
      <p:sp>
        <p:nvSpPr>
          <p:cNvPr id="13" name="文本框 12"/>
          <p:cNvSpPr txBox="1"/>
          <p:nvPr/>
        </p:nvSpPr>
        <p:spPr>
          <a:xfrm>
            <a:off x="1071854" y="5681306"/>
            <a:ext cx="10552581" cy="461665"/>
          </a:xfrm>
          <a:prstGeom prst="rect">
            <a:avLst/>
          </a:prstGeom>
          <a:noFill/>
        </p:spPr>
        <p:txBody>
          <a:bodyPr wrap="square" rtlCol="0">
            <a:spAutoFit/>
          </a:bodyPr>
          <a:lstStyle/>
          <a:p>
            <a:r>
              <a:rPr lang="en-US" altLang="zh-CN" sz="2400" dirty="0"/>
              <a:t>During reading, you would </a:t>
            </a:r>
            <a:r>
              <a:rPr lang="en-US" altLang="zh-CN" sz="2400" dirty="0">
                <a:solidFill>
                  <a:srgbClr val="FF0000"/>
                </a:solidFill>
              </a:rPr>
              <a:t>do well to </a:t>
            </a:r>
            <a:r>
              <a:rPr lang="en-US" altLang="zh-CN" sz="2400" dirty="0"/>
              <a:t>write down your thoughts of the moment. </a:t>
            </a:r>
            <a:endParaRPr lang="zh-CN" altLang="zh-CN" sz="2400" dirty="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1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stretch>
            <a:fillRect/>
          </a:stretch>
        </p:blipFill>
        <p:spPr>
          <a:xfrm>
            <a:off x="783672" y="1503219"/>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954107"/>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Further Enhancement</a:t>
            </a:r>
          </a:p>
          <a:p>
            <a:pPr indent="-342900">
              <a:buFont typeface="Wingdings" panose="05000000000000000000" pitchFamily="2" charset="2"/>
              <a:buChar char="u"/>
            </a:pPr>
            <a:endParaRPr lang="en-US" altLang="zh-CN" sz="2800" b="1" dirty="0">
              <a:solidFill>
                <a:srgbClr val="00B050"/>
              </a:solidFill>
              <a:latin typeface="Bradley Hand ITC" panose="03070402050302030203" pitchFamily="66" charset="0"/>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78510" y="1566545"/>
            <a:ext cx="11063605" cy="3938270"/>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pPr>
              <a:lnSpc>
                <a:spcPct val="114000"/>
              </a:lnSpc>
            </a:pPr>
            <a:r>
              <a:rPr lang="en-US" altLang="zh-CN" sz="2400" i="1" dirty="0">
                <a:solidFill>
                  <a:srgbClr val="0070C0"/>
                </a:solidFill>
                <a:effectLst/>
                <a:latin typeface="Calibri" panose="020F0502020204030204" pitchFamily="34" charset="0"/>
                <a:ea typeface="等线" panose="02010600030101010101" pitchFamily="2" charset="-122"/>
                <a:cs typeface="Calibri" panose="020F0502020204030204" pitchFamily="34" charset="0"/>
                <a:sym typeface="+mn-ea"/>
              </a:rPr>
              <a:t>Translate the following Chinese sentences into English by using the words or expressions given in the brackets.</a:t>
            </a:r>
            <a:endParaRPr lang="en-US" altLang="zh-CN" sz="2400" i="1" dirty="0">
              <a:solidFill>
                <a:srgbClr val="0070C0"/>
              </a:solidFill>
              <a:effectLst/>
              <a:latin typeface="Calibri" panose="020F0502020204030204" pitchFamily="34" charset="0"/>
              <a:ea typeface="等线" panose="02010600030101010101" pitchFamily="2" charset="-122"/>
              <a:cs typeface="Calibri" panose="020F0502020204030204" pitchFamily="34" charset="0"/>
            </a:endParaRPr>
          </a:p>
          <a:p>
            <a:pPr indent="0" algn="just" fontAlgn="auto">
              <a:lnSpc>
                <a:spcPct val="100000"/>
              </a:lnSpc>
              <a:buNone/>
            </a:pPr>
            <a:r>
              <a:rPr lang="en-US" altLang="zh-CN" sz="2200" dirty="0">
                <a:effectLst/>
                <a:latin typeface="微软雅黑" panose="020B0503020204020204" charset="-122"/>
                <a:ea typeface="微软雅黑" panose="020B0503020204020204" charset="-122"/>
                <a:cs typeface="微软雅黑" panose="020B0503020204020204" charset="-122"/>
                <a:sym typeface="+mn-ea"/>
              </a:rPr>
              <a:t>4. </a:t>
            </a:r>
            <a:r>
              <a:rPr lang="zh-CN" altLang="en-US" sz="2200" dirty="0">
                <a:latin typeface="微软雅黑" panose="020B0503020204020204" charset="-122"/>
                <a:ea typeface="微软雅黑" panose="020B0503020204020204" charset="-122"/>
                <a:cs typeface="微软雅黑" panose="020B0503020204020204" charset="-122"/>
                <a:sym typeface="+mn-ea"/>
              </a:rPr>
              <a:t>人们把这座城市看作这个国家的政治和商务中心。</a:t>
            </a:r>
            <a:r>
              <a:rPr lang="en-US" altLang="zh-CN" sz="2200" dirty="0">
                <a:latin typeface="微软雅黑" panose="020B0503020204020204" charset="-122"/>
                <a:ea typeface="微软雅黑" panose="020B0503020204020204" charset="-122"/>
                <a:cs typeface="微软雅黑" panose="020B0503020204020204" charset="-122"/>
                <a:sym typeface="+mn-ea"/>
              </a:rPr>
              <a:t>(regard as, hub) </a:t>
            </a:r>
          </a:p>
          <a:p>
            <a:pPr indent="0" algn="just" fontAlgn="auto">
              <a:lnSpc>
                <a:spcPct val="100000"/>
              </a:lnSpc>
              <a:buNone/>
            </a:pPr>
            <a:endParaRPr lang="en-US" altLang="zh-CN" sz="2000" dirty="0">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00000"/>
              </a:lnSpc>
              <a:buNone/>
            </a:pPr>
            <a:endParaRPr lang="en-US" altLang="zh-CN" sz="2000" dirty="0">
              <a:latin typeface="微软雅黑" panose="020B0503020204020204" charset="-122"/>
              <a:ea typeface="微软雅黑" panose="020B0503020204020204" charset="-122"/>
              <a:cs typeface="微软雅黑" panose="020B0503020204020204" charset="-122"/>
              <a:sym typeface="+mn-ea"/>
            </a:endParaRPr>
          </a:p>
          <a:p>
            <a:pPr algn="just" fontAlgn="auto">
              <a:lnSpc>
                <a:spcPct val="100000"/>
              </a:lnSpc>
            </a:pPr>
            <a:r>
              <a:rPr lang="en-US" altLang="zh-CN" sz="2200" dirty="0">
                <a:latin typeface="微软雅黑" panose="020B0503020204020204" charset="-122"/>
                <a:ea typeface="微软雅黑" panose="020B0503020204020204" charset="-122"/>
                <a:cs typeface="微软雅黑" panose="020B0503020204020204" charset="-122"/>
                <a:sym typeface="+mn-ea"/>
              </a:rPr>
              <a:t>5. </a:t>
            </a:r>
            <a:r>
              <a:rPr lang="zh-CN" altLang="en-US" sz="2200" dirty="0">
                <a:latin typeface="微软雅黑" panose="020B0503020204020204" charset="-122"/>
                <a:ea typeface="微软雅黑" panose="020B0503020204020204" charset="-122"/>
                <a:cs typeface="微软雅黑" panose="020B0503020204020204" charset="-122"/>
                <a:sym typeface="+mn-ea"/>
              </a:rPr>
              <a:t>离家前，请关好门窗。</a:t>
            </a:r>
            <a:r>
              <a:rPr lang="en-US" altLang="zh-CN" sz="2200" dirty="0">
                <a:latin typeface="微软雅黑" panose="020B0503020204020204" charset="-122"/>
                <a:ea typeface="微软雅黑" panose="020B0503020204020204" charset="-122"/>
                <a:cs typeface="微软雅黑" panose="020B0503020204020204" charset="-122"/>
                <a:sym typeface="+mn-ea"/>
              </a:rPr>
              <a:t>(secure, away from) </a:t>
            </a:r>
            <a:endParaRPr lang="en-US" altLang="zh-CN" sz="2200" b="1" dirty="0">
              <a:latin typeface="微软雅黑" panose="020B0503020204020204" charset="-122"/>
              <a:ea typeface="微软雅黑" panose="020B0503020204020204" charset="-122"/>
              <a:cs typeface="微软雅黑" panose="020B0503020204020204" charset="-122"/>
            </a:endParaRPr>
          </a:p>
          <a:p>
            <a:pPr algn="just" fontAlgn="auto">
              <a:lnSpc>
                <a:spcPct val="100000"/>
              </a:lnSpc>
            </a:pPr>
            <a:endParaRPr lang="en-US" altLang="zh-CN" sz="2000" dirty="0">
              <a:latin typeface="微软雅黑" panose="020B0503020204020204" charset="-122"/>
              <a:ea typeface="微软雅黑" panose="020B0503020204020204" charset="-122"/>
              <a:cs typeface="微软雅黑" panose="020B0503020204020204" charset="-122"/>
            </a:endParaRPr>
          </a:p>
          <a:p>
            <a:pPr algn="just" fontAlgn="auto">
              <a:lnSpc>
                <a:spcPct val="100000"/>
              </a:lnSpc>
            </a:pPr>
            <a:endParaRPr lang="en-US" altLang="zh-CN" sz="2000" dirty="0">
              <a:latin typeface="微软雅黑" panose="020B0503020204020204" charset="-122"/>
              <a:ea typeface="微软雅黑" panose="020B0503020204020204" charset="-122"/>
              <a:cs typeface="微软雅黑" panose="020B0503020204020204" charset="-122"/>
            </a:endParaRPr>
          </a:p>
          <a:p>
            <a:pPr algn="just" fontAlgn="auto">
              <a:lnSpc>
                <a:spcPct val="100000"/>
              </a:lnSpc>
            </a:pPr>
            <a:r>
              <a:rPr lang="en-US" altLang="zh-CN" sz="2200" dirty="0">
                <a:latin typeface="微软雅黑" panose="020B0503020204020204" charset="-122"/>
                <a:ea typeface="微软雅黑" panose="020B0503020204020204" charset="-122"/>
                <a:cs typeface="微软雅黑" panose="020B0503020204020204" charset="-122"/>
                <a:sym typeface="+mn-ea"/>
              </a:rPr>
              <a:t>6. </a:t>
            </a:r>
            <a:r>
              <a:rPr lang="zh-CN" altLang="en-US" sz="2200" dirty="0">
                <a:latin typeface="微软雅黑" panose="020B0503020204020204" charset="-122"/>
                <a:ea typeface="微软雅黑" panose="020B0503020204020204" charset="-122"/>
                <a:cs typeface="微软雅黑" panose="020B0503020204020204" charset="-122"/>
                <a:sym typeface="+mn-ea"/>
              </a:rPr>
              <a:t>图书馆员能够帮助学生使用馆际互借服务来借阅本校图书馆未收藏的图书。 </a:t>
            </a:r>
            <a:endParaRPr lang="en-US" altLang="zh-CN" sz="2200" dirty="0">
              <a:latin typeface="微软雅黑" panose="020B0503020204020204" charset="-122"/>
              <a:ea typeface="微软雅黑" panose="020B0503020204020204" charset="-122"/>
              <a:cs typeface="微软雅黑" panose="020B0503020204020204" charset="-122"/>
            </a:endParaRPr>
          </a:p>
          <a:p>
            <a:pPr algn="just" fontAlgn="auto">
              <a:lnSpc>
                <a:spcPct val="100000"/>
              </a:lnSpc>
            </a:pPr>
            <a:r>
              <a:rPr lang="en-US" altLang="zh-CN" sz="2200" dirty="0">
                <a:latin typeface="微软雅黑" panose="020B0503020204020204" charset="-122"/>
                <a:ea typeface="微软雅黑" panose="020B0503020204020204" charset="-122"/>
                <a:cs typeface="微软雅黑" panose="020B0503020204020204" charset="-122"/>
                <a:sym typeface="+mn-ea"/>
              </a:rPr>
              <a:t>   (play a role, access, available)</a:t>
            </a:r>
            <a:endParaRPr lang="en-US" altLang="zh-CN" sz="2200" b="1" dirty="0">
              <a:latin typeface="微软雅黑" panose="020B0503020204020204" charset="-122"/>
              <a:ea typeface="微软雅黑" panose="020B0503020204020204" charset="-122"/>
              <a:cs typeface="微软雅黑" panose="020B0503020204020204"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4"/>
            <a:stretch>
              <a:fillRect/>
            </a:stretch>
          </p:blipFill>
          <p:spPr>
            <a:xfrm>
              <a:off x="1635" y="568"/>
              <a:ext cx="1538" cy="1537"/>
            </a:xfrm>
            <a:prstGeom prst="rect">
              <a:avLst/>
            </a:prstGeom>
            <a:noFill/>
            <a:ln w="9525">
              <a:noFill/>
            </a:ln>
          </p:spPr>
        </p:pic>
      </p:grpSp>
      <p:sp>
        <p:nvSpPr>
          <p:cNvPr id="7" name="文本框 6"/>
          <p:cNvSpPr txBox="1"/>
          <p:nvPr/>
        </p:nvSpPr>
        <p:spPr>
          <a:xfrm>
            <a:off x="1051560" y="3234055"/>
            <a:ext cx="9239885" cy="460375"/>
          </a:xfrm>
          <a:prstGeom prst="rect">
            <a:avLst/>
          </a:prstGeom>
          <a:noFill/>
        </p:spPr>
        <p:txBody>
          <a:bodyPr wrap="square" rtlCol="0">
            <a:spAutoFit/>
          </a:bodyPr>
          <a:lstStyle/>
          <a:p>
            <a:r>
              <a:rPr lang="en-US" altLang="zh-CN" sz="2400" dirty="0"/>
              <a:t>People </a:t>
            </a:r>
            <a:r>
              <a:rPr lang="en-US" altLang="zh-CN" sz="2400" dirty="0">
                <a:solidFill>
                  <a:srgbClr val="FF0000"/>
                </a:solidFill>
              </a:rPr>
              <a:t>regard</a:t>
            </a:r>
            <a:r>
              <a:rPr lang="en-US" altLang="zh-CN" sz="2400" dirty="0"/>
              <a:t> the city </a:t>
            </a:r>
            <a:r>
              <a:rPr lang="en-US" altLang="zh-CN" sz="2400" dirty="0">
                <a:solidFill>
                  <a:srgbClr val="FF0000"/>
                </a:solidFill>
              </a:rPr>
              <a:t>as </a:t>
            </a:r>
            <a:r>
              <a:rPr lang="en-US" altLang="zh-CN" sz="2400" dirty="0"/>
              <a:t>the political and business </a:t>
            </a:r>
            <a:r>
              <a:rPr lang="en-US" altLang="zh-CN" sz="2400" dirty="0">
                <a:solidFill>
                  <a:srgbClr val="FF0000"/>
                </a:solidFill>
              </a:rPr>
              <a:t>hub</a:t>
            </a:r>
            <a:r>
              <a:rPr lang="en-US" altLang="zh-CN" sz="2400" dirty="0"/>
              <a:t> of this country.</a:t>
            </a:r>
            <a:endParaRPr lang="zh-CN" altLang="zh-CN" sz="2400" dirty="0"/>
          </a:p>
        </p:txBody>
      </p:sp>
      <p:sp>
        <p:nvSpPr>
          <p:cNvPr id="11" name="文本框 10"/>
          <p:cNvSpPr txBox="1"/>
          <p:nvPr/>
        </p:nvSpPr>
        <p:spPr>
          <a:xfrm>
            <a:off x="1051678" y="4124062"/>
            <a:ext cx="10834120" cy="513346"/>
          </a:xfrm>
          <a:prstGeom prst="rect">
            <a:avLst/>
          </a:prstGeom>
          <a:noFill/>
        </p:spPr>
        <p:txBody>
          <a:bodyPr wrap="none" rtlCol="0">
            <a:spAutoFit/>
          </a:bodyPr>
          <a:lstStyle/>
          <a:p>
            <a:pPr>
              <a:lnSpc>
                <a:spcPct val="114000"/>
              </a:lnSpc>
            </a:pPr>
            <a:r>
              <a:rPr lang="en-US" altLang="zh-CN" sz="2400" dirty="0"/>
              <a:t>Please </a:t>
            </a:r>
            <a:r>
              <a:rPr lang="en-US" altLang="zh-CN" sz="2400" dirty="0">
                <a:solidFill>
                  <a:srgbClr val="FF0000"/>
                </a:solidFill>
              </a:rPr>
              <a:t>secure</a:t>
            </a:r>
            <a:r>
              <a:rPr lang="en-US" altLang="zh-CN" sz="2400" dirty="0"/>
              <a:t> all the doors and windows before you are going to be </a:t>
            </a:r>
            <a:r>
              <a:rPr lang="en-US" altLang="zh-CN" sz="2400" dirty="0">
                <a:solidFill>
                  <a:srgbClr val="FF0000"/>
                </a:solidFill>
              </a:rPr>
              <a:t>away from </a:t>
            </a:r>
            <a:r>
              <a:rPr lang="en-US" altLang="zh-CN" sz="2400" dirty="0"/>
              <a:t>home.</a:t>
            </a:r>
            <a:endParaRPr lang="zh-CN" altLang="en-US" sz="2400" dirty="0">
              <a:effectLst/>
              <a:latin typeface="Times New Roman" panose="02020603050405020304" pitchFamily="18" charset="0"/>
              <a:ea typeface="宋体" panose="02010600030101010101" pitchFamily="2" charset="-122"/>
            </a:endParaRPr>
          </a:p>
        </p:txBody>
      </p:sp>
      <p:sp>
        <p:nvSpPr>
          <p:cNvPr id="8" name="文本框 7"/>
          <p:cNvSpPr txBox="1"/>
          <p:nvPr/>
        </p:nvSpPr>
        <p:spPr>
          <a:xfrm>
            <a:off x="1051678" y="5467635"/>
            <a:ext cx="10563284" cy="829945"/>
          </a:xfrm>
          <a:prstGeom prst="rect">
            <a:avLst/>
          </a:prstGeom>
          <a:noFill/>
        </p:spPr>
        <p:txBody>
          <a:bodyPr wrap="square" rtlCol="0">
            <a:spAutoFit/>
          </a:bodyPr>
          <a:lstStyle/>
          <a:p>
            <a:r>
              <a:rPr lang="en-US" altLang="zh-CN" sz="2400" dirty="0">
                <a:cs typeface="+mn-lt"/>
              </a:rPr>
              <a:t>Librarians </a:t>
            </a:r>
            <a:r>
              <a:rPr lang="en-US" altLang="zh-CN" sz="2400" dirty="0">
                <a:solidFill>
                  <a:srgbClr val="FF0000"/>
                </a:solidFill>
                <a:cs typeface="+mn-lt"/>
              </a:rPr>
              <a:t>play a role </a:t>
            </a:r>
            <a:r>
              <a:rPr lang="en-US" altLang="zh-CN" sz="2400" dirty="0">
                <a:cs typeface="+mn-lt"/>
              </a:rPr>
              <a:t>in assisting students in </a:t>
            </a:r>
            <a:r>
              <a:rPr lang="en-US" altLang="zh-CN" sz="2400" dirty="0">
                <a:solidFill>
                  <a:srgbClr val="FF0000"/>
                </a:solidFill>
                <a:cs typeface="+mn-lt"/>
              </a:rPr>
              <a:t>access</a:t>
            </a:r>
            <a:r>
              <a:rPr lang="en-US" altLang="zh-CN" sz="2400" dirty="0">
                <a:cs typeface="+mn-lt"/>
              </a:rPr>
              <a:t>ing books not </a:t>
            </a:r>
            <a:r>
              <a:rPr lang="en-US" altLang="zh-CN" sz="2400" dirty="0">
                <a:solidFill>
                  <a:srgbClr val="FF0000"/>
                </a:solidFill>
                <a:cs typeface="+mn-lt"/>
              </a:rPr>
              <a:t>available</a:t>
            </a:r>
            <a:r>
              <a:rPr lang="en-US" altLang="zh-CN" sz="2400" dirty="0">
                <a:cs typeface="+mn-lt"/>
              </a:rPr>
              <a:t> at their  library through interlibrary loan.</a:t>
            </a:r>
            <a:endParaRPr lang="zh-CN" altLang="en-US" sz="2400" dirty="0">
              <a:effectLst/>
              <a:ea typeface="宋体" panose="02010600030101010101" pitchFamily="2" charset="-122"/>
              <a:cs typeface="+mn-lt"/>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8"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322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Further Enhancement</a:t>
            </a: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487" y="1336880"/>
            <a:ext cx="11070724" cy="1773555"/>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1 Brainstorming</a:t>
            </a:r>
          </a:p>
          <a:p>
            <a:pPr>
              <a:lnSpc>
                <a:spcPct val="114000"/>
              </a:lnSpc>
            </a:pPr>
            <a:r>
              <a:rPr lang="en-US" altLang="zh-CN" sz="2400" dirty="0">
                <a:solidFill>
                  <a:srgbClr val="0070C0"/>
                </a:solidFill>
                <a:latin typeface="Calibri" panose="020F0502020204030204" pitchFamily="34" charset="0"/>
                <a:cs typeface="Calibri" panose="020F0502020204030204" pitchFamily="34" charset="0"/>
                <a:sym typeface="+mn-ea"/>
              </a:rPr>
              <a:t>1. You must have visited the library of your university a few times now. </a:t>
            </a:r>
            <a:endParaRPr lang="en-US" altLang="zh-CN" sz="2400" dirty="0">
              <a:solidFill>
                <a:srgbClr val="0070C0"/>
              </a:solidFill>
              <a:latin typeface="Calibri" panose="020F0502020204030204" pitchFamily="34" charset="0"/>
              <a:cs typeface="Calibri" panose="020F0502020204030204" pitchFamily="34" charset="0"/>
            </a:endParaRPr>
          </a:p>
          <a:p>
            <a:pPr>
              <a:lnSpc>
                <a:spcPct val="114000"/>
              </a:lnSpc>
            </a:pPr>
            <a:r>
              <a:rPr lang="en-US" altLang="zh-CN" sz="2400" dirty="0">
                <a:solidFill>
                  <a:srgbClr val="0070C0"/>
                </a:solidFill>
                <a:latin typeface="Calibri" panose="020F0502020204030204" pitchFamily="34" charset="0"/>
                <a:cs typeface="Calibri" panose="020F0502020204030204" pitchFamily="34" charset="0"/>
                <a:sym typeface="+mn-ea"/>
              </a:rPr>
              <a:t>Consider the following things about your university library.</a:t>
            </a:r>
            <a:endParaRPr lang="en-US" altLang="zh-CN" sz="2400" dirty="0">
              <a:solidFill>
                <a:srgbClr val="0070C0"/>
              </a:solidFill>
              <a:latin typeface="Calibri" panose="020F0502020204030204" pitchFamily="34" charset="0"/>
              <a:cs typeface="Calibri" panose="020F0502020204030204" pitchFamily="34" charset="0"/>
            </a:endParaRPr>
          </a:p>
        </p:txBody>
      </p:sp>
      <p:pic>
        <p:nvPicPr>
          <p:cNvPr id="14" name="图片 13"/>
          <p:cNvPicPr>
            <a:picLocks noChangeAspect="1"/>
          </p:cNvPicPr>
          <p:nvPr/>
        </p:nvPicPr>
        <p:blipFill>
          <a:blip r:embed="rId3"/>
          <a:stretch>
            <a:fillRect/>
          </a:stretch>
        </p:blipFill>
        <p:spPr>
          <a:xfrm>
            <a:off x="562057" y="1289859"/>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4"/>
            <a:stretch>
              <a:fillRect/>
            </a:stretch>
          </p:blipFill>
          <p:spPr>
            <a:xfrm>
              <a:off x="1635" y="568"/>
              <a:ext cx="1538" cy="1537"/>
            </a:xfrm>
            <a:prstGeom prst="rect">
              <a:avLst/>
            </a:prstGeom>
            <a:noFill/>
            <a:ln w="9525">
              <a:noFill/>
            </a:ln>
          </p:spPr>
        </p:pic>
      </p:grpSp>
      <p:sp>
        <p:nvSpPr>
          <p:cNvPr id="8" name="文本框 7"/>
          <p:cNvSpPr txBox="1"/>
          <p:nvPr/>
        </p:nvSpPr>
        <p:spPr>
          <a:xfrm>
            <a:off x="746243" y="3136550"/>
            <a:ext cx="10563284" cy="2194560"/>
          </a:xfrm>
          <a:prstGeom prst="rect">
            <a:avLst/>
          </a:prstGeom>
          <a:noFill/>
        </p:spPr>
        <p:txBody>
          <a:bodyPr wrap="square" rtlCol="0">
            <a:spAutoFit/>
          </a:bodyPr>
          <a:lstStyle/>
          <a:p>
            <a:pPr>
              <a:lnSpc>
                <a:spcPct val="114000"/>
              </a:lnSpc>
            </a:pPr>
            <a:r>
              <a:rPr lang="zh-CN" altLang="en-US" sz="2400" dirty="0">
                <a:latin typeface="Calibri" panose="020F0502020204030204" pitchFamily="34" charset="0"/>
                <a:cs typeface="Calibri" panose="020F0502020204030204" pitchFamily="34" charset="0"/>
                <a:sym typeface="+mn-ea"/>
              </a:rPr>
              <a:t>（ </a:t>
            </a:r>
            <a:r>
              <a:rPr lang="en-US" altLang="zh-CN" sz="2400" dirty="0">
                <a:latin typeface="Calibri" panose="020F0502020204030204" pitchFamily="34" charset="0"/>
                <a:cs typeface="Calibri" panose="020F0502020204030204" pitchFamily="34" charset="0"/>
                <a:sym typeface="+mn-ea"/>
              </a:rPr>
              <a:t>1</a:t>
            </a:r>
            <a:r>
              <a:rPr lang="zh-CN" altLang="en-US" sz="2400" dirty="0">
                <a:latin typeface="Calibri" panose="020F0502020204030204" pitchFamily="34" charset="0"/>
                <a:cs typeface="Calibri" panose="020F0502020204030204" pitchFamily="34" charset="0"/>
                <a:sym typeface="+mn-ea"/>
              </a:rPr>
              <a:t>）</a:t>
            </a:r>
            <a:r>
              <a:rPr lang="en-US" altLang="zh-CN" sz="2400" dirty="0">
                <a:latin typeface="Calibri" panose="020F0502020204030204" pitchFamily="34" charset="0"/>
                <a:cs typeface="Calibri" panose="020F0502020204030204" pitchFamily="34" charset="0"/>
                <a:sym typeface="+mn-ea"/>
              </a:rPr>
              <a:t>Where is your library located? </a:t>
            </a:r>
            <a:endParaRPr lang="en-US" altLang="zh-CN" sz="2400" dirty="0">
              <a:latin typeface="Calibri" panose="020F0502020204030204" pitchFamily="34" charset="0"/>
              <a:cs typeface="Calibri" panose="020F0502020204030204" pitchFamily="34" charset="0"/>
            </a:endParaRPr>
          </a:p>
          <a:p>
            <a:pPr>
              <a:lnSpc>
                <a:spcPct val="114000"/>
              </a:lnSpc>
            </a:pPr>
            <a:endParaRPr lang="en-US" altLang="zh-CN" sz="2400" dirty="0">
              <a:latin typeface="Calibri" panose="020F0502020204030204" pitchFamily="34" charset="0"/>
              <a:cs typeface="Calibri" panose="020F0502020204030204" pitchFamily="34" charset="0"/>
            </a:endParaRPr>
          </a:p>
          <a:p>
            <a:pPr>
              <a:lnSpc>
                <a:spcPct val="114000"/>
              </a:lnSpc>
            </a:pPr>
            <a:r>
              <a:rPr lang="zh-CN" altLang="en-US" sz="2400" dirty="0">
                <a:latin typeface="Calibri" panose="020F0502020204030204" pitchFamily="34" charset="0"/>
                <a:cs typeface="Calibri" panose="020F0502020204030204" pitchFamily="34" charset="0"/>
                <a:sym typeface="+mn-ea"/>
              </a:rPr>
              <a:t>（</a:t>
            </a:r>
            <a:r>
              <a:rPr lang="en-US" altLang="zh-CN" sz="2400" dirty="0">
                <a:latin typeface="Calibri" panose="020F0502020204030204" pitchFamily="34" charset="0"/>
                <a:cs typeface="Calibri" panose="020F0502020204030204" pitchFamily="34" charset="0"/>
                <a:sym typeface="+mn-ea"/>
              </a:rPr>
              <a:t>2</a:t>
            </a:r>
            <a:r>
              <a:rPr lang="zh-CN" altLang="en-US" sz="2400" dirty="0">
                <a:latin typeface="Calibri" panose="020F0502020204030204" pitchFamily="34" charset="0"/>
                <a:cs typeface="Calibri" panose="020F0502020204030204" pitchFamily="34" charset="0"/>
                <a:sym typeface="+mn-ea"/>
              </a:rPr>
              <a:t>）</a:t>
            </a:r>
            <a:r>
              <a:rPr lang="en-US" altLang="zh-CN" sz="2400" dirty="0">
                <a:latin typeface="Calibri" panose="020F0502020204030204" pitchFamily="34" charset="0"/>
                <a:cs typeface="Calibri" panose="020F0502020204030204" pitchFamily="34" charset="0"/>
                <a:sym typeface="+mn-ea"/>
              </a:rPr>
              <a:t>What kind of building is it? How many </a:t>
            </a:r>
            <a:r>
              <a:rPr lang="en-US" altLang="zh-CN" sz="2400" dirty="0" err="1">
                <a:latin typeface="Calibri" panose="020F0502020204030204" pitchFamily="34" charset="0"/>
                <a:cs typeface="Calibri" panose="020F0502020204030204" pitchFamily="34" charset="0"/>
                <a:sym typeface="+mn-ea"/>
              </a:rPr>
              <a:t>storeys</a:t>
            </a:r>
            <a:r>
              <a:rPr lang="en-US" altLang="zh-CN" sz="2400" dirty="0">
                <a:latin typeface="Calibri" panose="020F0502020204030204" pitchFamily="34" charset="0"/>
                <a:cs typeface="Calibri" panose="020F0502020204030204" pitchFamily="34" charset="0"/>
                <a:sym typeface="+mn-ea"/>
              </a:rPr>
              <a:t> does the library have? </a:t>
            </a:r>
            <a:endParaRPr lang="en-US" altLang="zh-CN" sz="2400" dirty="0">
              <a:latin typeface="Calibri" panose="020F0502020204030204" pitchFamily="34" charset="0"/>
              <a:cs typeface="Calibri" panose="020F0502020204030204" pitchFamily="34" charset="0"/>
            </a:endParaRPr>
          </a:p>
          <a:p>
            <a:pPr>
              <a:lnSpc>
                <a:spcPct val="114000"/>
              </a:lnSpc>
            </a:pPr>
            <a:endParaRPr lang="en-US" altLang="zh-CN" sz="2400" dirty="0">
              <a:latin typeface="Calibri" panose="020F0502020204030204" pitchFamily="34" charset="0"/>
              <a:cs typeface="Calibri" panose="020F0502020204030204" pitchFamily="34" charset="0"/>
            </a:endParaRPr>
          </a:p>
          <a:p>
            <a:pPr>
              <a:lnSpc>
                <a:spcPct val="114000"/>
              </a:lnSpc>
            </a:pPr>
            <a:r>
              <a:rPr lang="zh-CN" altLang="en-US" sz="2400" dirty="0">
                <a:latin typeface="Calibri" panose="020F0502020204030204" pitchFamily="34" charset="0"/>
                <a:cs typeface="Calibri" panose="020F0502020204030204" pitchFamily="34" charset="0"/>
                <a:sym typeface="+mn-ea"/>
              </a:rPr>
              <a:t>（</a:t>
            </a:r>
            <a:r>
              <a:rPr lang="en-US" altLang="zh-CN" sz="2400" dirty="0">
                <a:latin typeface="Calibri" panose="020F0502020204030204" pitchFamily="34" charset="0"/>
                <a:cs typeface="Calibri" panose="020F0502020204030204" pitchFamily="34" charset="0"/>
                <a:sym typeface="+mn-ea"/>
              </a:rPr>
              <a:t>3</a:t>
            </a:r>
            <a:r>
              <a:rPr lang="zh-CN" altLang="en-US" sz="2400" dirty="0">
                <a:latin typeface="Calibri" panose="020F0502020204030204" pitchFamily="34" charset="0"/>
                <a:cs typeface="Calibri" panose="020F0502020204030204" pitchFamily="34" charset="0"/>
                <a:sym typeface="+mn-ea"/>
              </a:rPr>
              <a:t>）</a:t>
            </a:r>
            <a:r>
              <a:rPr lang="en-US" altLang="zh-CN" sz="2400" dirty="0">
                <a:latin typeface="Calibri" panose="020F0502020204030204" pitchFamily="34" charset="0"/>
                <a:cs typeface="Calibri" panose="020F0502020204030204" pitchFamily="34" charset="0"/>
                <a:sym typeface="+mn-ea"/>
              </a:rPr>
              <a:t>How big are the library’s collections? </a:t>
            </a:r>
            <a:endParaRPr lang="zh-CN" altLang="en-US" sz="2400" dirty="0">
              <a:effectLst/>
              <a:ea typeface="宋体" panose="02010600030101010101" pitchFamily="2" charset="-122"/>
              <a:cs typeface="+mn-lt"/>
            </a:endParaRPr>
          </a:p>
        </p:txBody>
      </p:sp>
      <p:sp>
        <p:nvSpPr>
          <p:cNvPr id="6" name="文本框 5"/>
          <p:cNvSpPr txBox="1"/>
          <p:nvPr/>
        </p:nvSpPr>
        <p:spPr>
          <a:xfrm>
            <a:off x="1590835" y="3544711"/>
            <a:ext cx="6961782" cy="460375"/>
          </a:xfrm>
          <a:prstGeom prst="rect">
            <a:avLst/>
          </a:prstGeom>
          <a:noFill/>
        </p:spPr>
        <p:txBody>
          <a:bodyPr wrap="square" rtlCol="0">
            <a:spAutoFit/>
          </a:bodyPr>
          <a:lstStyle/>
          <a:p>
            <a:r>
              <a:rPr lang="en-US" altLang="zh-CN" sz="2400" dirty="0">
                <a:solidFill>
                  <a:srgbClr val="C00000"/>
                </a:solidFill>
                <a:latin typeface="Calibri" panose="020F0502020204030204" pitchFamily="34" charset="0"/>
                <a:cs typeface="Calibri" panose="020F0502020204030204" pitchFamily="34" charset="0"/>
              </a:rPr>
              <a:t>Our library is located in the center of the campus.</a:t>
            </a:r>
            <a:endPar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7" name="文本框 6"/>
          <p:cNvSpPr txBox="1"/>
          <p:nvPr/>
        </p:nvSpPr>
        <p:spPr>
          <a:xfrm>
            <a:off x="1590835" y="4409248"/>
            <a:ext cx="7958097" cy="460375"/>
          </a:xfrm>
          <a:prstGeom prst="rect">
            <a:avLst/>
          </a:prstGeom>
          <a:noFill/>
        </p:spPr>
        <p:txBody>
          <a:bodyPr wrap="square" rtlCol="0">
            <a:spAutoFit/>
          </a:bodyPr>
          <a:lstStyle/>
          <a:p>
            <a:pPr algn="l">
              <a:buClrTx/>
              <a:buSzTx/>
              <a:buFontTx/>
            </a:pPr>
            <a:r>
              <a:rPr lang="en-US" altLang="zh-CN" sz="2400" dirty="0">
                <a:solidFill>
                  <a:srgbClr val="C00000"/>
                </a:solidFill>
                <a:latin typeface="Calibri" panose="020F0502020204030204" pitchFamily="34" charset="0"/>
                <a:cs typeface="Calibri" panose="020F0502020204030204" pitchFamily="34" charset="0"/>
              </a:rPr>
              <a:t>It is a five-story building that looks like a stack of books.</a:t>
            </a:r>
          </a:p>
        </p:txBody>
      </p:sp>
      <p:sp>
        <p:nvSpPr>
          <p:cNvPr id="10" name="文本框 9"/>
          <p:cNvSpPr txBox="1"/>
          <p:nvPr/>
        </p:nvSpPr>
        <p:spPr>
          <a:xfrm>
            <a:off x="1590675" y="5251450"/>
            <a:ext cx="9839325" cy="829945"/>
          </a:xfrm>
          <a:prstGeom prst="rect">
            <a:avLst/>
          </a:prstGeom>
          <a:noFill/>
        </p:spPr>
        <p:txBody>
          <a:bodyPr wrap="square" rtlCol="0">
            <a:spAutoFit/>
          </a:bodyPr>
          <a:lstStyle/>
          <a:p>
            <a:pPr algn="l">
              <a:lnSpc>
                <a:spcPct val="100000"/>
              </a:lnSpc>
              <a:buClrTx/>
              <a:buSzTx/>
              <a:buFontTx/>
            </a:pPr>
            <a:r>
              <a:rPr lang="en-US" altLang="zh-CN" sz="2400" dirty="0">
                <a:solidFill>
                  <a:srgbClr val="C00000"/>
                </a:solidFill>
                <a:latin typeface="Calibri" panose="020F0502020204030204" pitchFamily="34" charset="0"/>
                <a:cs typeface="Calibri" panose="020F0502020204030204" pitchFamily="34" charset="0"/>
              </a:rPr>
              <a:t>Our library contains 2,381,000 print books and 2,539,000 e-books, and several thousand magazines.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P spid="7" grpId="0"/>
      <p:bldP spid="10"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954107"/>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Further Enhancement</a:t>
            </a:r>
          </a:p>
          <a:p>
            <a:pPr marL="342900" indent="-342900">
              <a:buFont typeface="Wingdings" panose="05000000000000000000" pitchFamily="2" charset="2"/>
              <a:buChar char="u"/>
            </a:pPr>
            <a:endParaRPr lang="en-US" altLang="zh-CN" sz="2800" b="1" dirty="0">
              <a:solidFill>
                <a:srgbClr val="00B050"/>
              </a:solidFill>
              <a:latin typeface="Bradley Hand ITC" panose="03070402050302030203" pitchFamily="66" charset="0"/>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487" y="1336880"/>
            <a:ext cx="11070724" cy="2614930"/>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1 Brainstorming</a:t>
            </a:r>
          </a:p>
          <a:p>
            <a:pPr algn="l">
              <a:lnSpc>
                <a:spcPct val="114000"/>
              </a:lnSpc>
              <a:buClrTx/>
              <a:buSzTx/>
              <a:buNone/>
            </a:pPr>
            <a:r>
              <a:rPr lang="en-US" altLang="zh-CN" sz="2400" dirty="0">
                <a:solidFill>
                  <a:srgbClr val="0070C0"/>
                </a:solidFill>
                <a:latin typeface="Calibri" panose="020F0502020204030204" pitchFamily="34" charset="0"/>
                <a:cs typeface="Calibri" panose="020F0502020204030204" pitchFamily="34" charset="0"/>
                <a:sym typeface="+mn-ea"/>
              </a:rPr>
              <a:t>2. Discuss with your peers the above questions and share your ideas with each other.</a:t>
            </a:r>
          </a:p>
          <a:p>
            <a:pPr algn="l">
              <a:lnSpc>
                <a:spcPct val="114000"/>
              </a:lnSpc>
              <a:buClrTx/>
              <a:buSzTx/>
              <a:buNone/>
            </a:pPr>
            <a:endParaRPr lang="en-US" altLang="zh-CN" sz="2400" dirty="0">
              <a:solidFill>
                <a:srgbClr val="0070C0"/>
              </a:solidFill>
              <a:latin typeface="Calibri" panose="020F0502020204030204" pitchFamily="34" charset="0"/>
              <a:cs typeface="Calibri" panose="020F0502020204030204" pitchFamily="34" charset="0"/>
              <a:sym typeface="+mn-ea"/>
            </a:endParaRPr>
          </a:p>
          <a:p>
            <a:pPr algn="l">
              <a:lnSpc>
                <a:spcPct val="114000"/>
              </a:lnSpc>
              <a:buClrTx/>
              <a:buSzTx/>
              <a:buNone/>
            </a:pPr>
            <a:r>
              <a:rPr lang="en-US" altLang="zh-CN" sz="2400" dirty="0">
                <a:solidFill>
                  <a:srgbClr val="0070C0"/>
                </a:solidFill>
                <a:latin typeface="Calibri" panose="020F0502020204030204" pitchFamily="34" charset="0"/>
                <a:cs typeface="Calibri" panose="020F0502020204030204" pitchFamily="34" charset="0"/>
                <a:sym typeface="+mn-ea"/>
              </a:rPr>
              <a:t>3. Do you often go to the library? Discuss with your peers why you often go to </a:t>
            </a:r>
            <a:endParaRPr lang="en-US" altLang="zh-CN" sz="2400" dirty="0">
              <a:solidFill>
                <a:srgbClr val="0070C0"/>
              </a:solidFill>
              <a:latin typeface="Calibri" panose="020F0502020204030204" pitchFamily="34" charset="0"/>
              <a:cs typeface="Calibri" panose="020F0502020204030204" pitchFamily="34" charset="0"/>
            </a:endParaRPr>
          </a:p>
          <a:p>
            <a:pPr algn="l">
              <a:lnSpc>
                <a:spcPct val="114000"/>
              </a:lnSpc>
              <a:buClrTx/>
              <a:buSzTx/>
              <a:buNone/>
            </a:pPr>
            <a:r>
              <a:rPr lang="en-US" altLang="zh-CN" sz="2400" dirty="0">
                <a:solidFill>
                  <a:srgbClr val="0070C0"/>
                </a:solidFill>
                <a:latin typeface="Calibri" panose="020F0502020204030204" pitchFamily="34" charset="0"/>
                <a:cs typeface="Calibri" panose="020F0502020204030204" pitchFamily="34" charset="0"/>
                <a:sym typeface="+mn-ea"/>
              </a:rPr>
              <a:t>the library or why you seldom use the library?  </a:t>
            </a:r>
            <a:endParaRPr lang="en-US" altLang="zh-CN" sz="2400" dirty="0">
              <a:solidFill>
                <a:srgbClr val="0070C0"/>
              </a:solidFill>
              <a:latin typeface="Calibri" panose="020F0502020204030204" pitchFamily="34" charset="0"/>
              <a:cs typeface="Calibri" panose="020F0502020204030204" pitchFamily="34" charset="0"/>
            </a:endParaRPr>
          </a:p>
        </p:txBody>
      </p:sp>
      <p:pic>
        <p:nvPicPr>
          <p:cNvPr id="14" name="图片 13"/>
          <p:cNvPicPr>
            <a:picLocks noChangeAspect="1"/>
          </p:cNvPicPr>
          <p:nvPr/>
        </p:nvPicPr>
        <p:blipFill>
          <a:blip r:embed="rId3"/>
          <a:stretch>
            <a:fillRect/>
          </a:stretch>
        </p:blipFill>
        <p:spPr>
          <a:xfrm>
            <a:off x="562057" y="1289859"/>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4"/>
            <a:stretch>
              <a:fillRect/>
            </a:stretch>
          </p:blipFill>
          <p:spPr>
            <a:xfrm>
              <a:off x="1635" y="568"/>
              <a:ext cx="1538" cy="1537"/>
            </a:xfrm>
            <a:prstGeom prst="rect">
              <a:avLst/>
            </a:prstGeom>
            <a:noFill/>
            <a:ln w="9525">
              <a:noFill/>
            </a:ln>
          </p:spPr>
        </p:pic>
      </p:grpSp>
      <p:sp>
        <p:nvSpPr>
          <p:cNvPr id="5" name="文本框 4"/>
          <p:cNvSpPr txBox="1"/>
          <p:nvPr/>
        </p:nvSpPr>
        <p:spPr>
          <a:xfrm>
            <a:off x="756920" y="3936365"/>
            <a:ext cx="11087735" cy="1198880"/>
          </a:xfrm>
          <a:prstGeom prst="rect">
            <a:avLst/>
          </a:prstGeom>
          <a:noFill/>
        </p:spPr>
        <p:txBody>
          <a:bodyPr wrap="square" rtlCol="0">
            <a:spAutoFit/>
          </a:bodyPr>
          <a:lstStyle/>
          <a:p>
            <a:pPr algn="l">
              <a:lnSpc>
                <a:spcPct val="100000"/>
              </a:lnSpc>
              <a:buClrTx/>
              <a:buSzTx/>
              <a:buFontTx/>
            </a:pPr>
            <a:r>
              <a:rPr lang="en-US" altLang="zh-CN" sz="2400" dirty="0">
                <a:solidFill>
                  <a:srgbClr val="C00000"/>
                </a:solidFill>
                <a:latin typeface="Calibri" panose="020F0502020204030204" pitchFamily="34" charset="0"/>
                <a:cs typeface="Calibri" panose="020F0502020204030204" pitchFamily="34" charset="0"/>
              </a:rPr>
              <a:t>Yes, I often go to the library because in the library I can focus on my assignments, check out books and work on group projects. </a:t>
            </a:r>
          </a:p>
          <a:p>
            <a:pPr algn="l">
              <a:lnSpc>
                <a:spcPct val="100000"/>
              </a:lnSpc>
              <a:buClrTx/>
              <a:buSzTx/>
              <a:buFontTx/>
            </a:pPr>
            <a:r>
              <a:rPr lang="en-US" altLang="zh-CN" sz="2400" dirty="0">
                <a:solidFill>
                  <a:srgbClr val="C00000"/>
                </a:solidFill>
                <a:latin typeface="Calibri" panose="020F0502020204030204" pitchFamily="34" charset="0"/>
                <a:cs typeface="Calibri" panose="020F0502020204030204" pitchFamily="34" charset="0"/>
              </a:rPr>
              <a:t>I seldom use the library because I can find more information online from other websites.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Further Enhancement</a:t>
            </a: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487" y="1336880"/>
            <a:ext cx="11070724" cy="1773555"/>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1 Brainstorming</a:t>
            </a:r>
          </a:p>
          <a:p>
            <a:pPr>
              <a:lnSpc>
                <a:spcPct val="114000"/>
              </a:lnSpc>
            </a:pPr>
            <a:r>
              <a:rPr lang="en-US" altLang="zh-CN" sz="2400" dirty="0">
                <a:solidFill>
                  <a:srgbClr val="0070C0"/>
                </a:solidFill>
                <a:latin typeface="Calibri" panose="020F0502020204030204" pitchFamily="34" charset="0"/>
                <a:cs typeface="Calibri" panose="020F0502020204030204" pitchFamily="34" charset="0"/>
                <a:sym typeface="+mn-ea"/>
              </a:rPr>
              <a:t>4. What do you use the library for? Please jot down your ideas on a blank sheet </a:t>
            </a:r>
            <a:endParaRPr lang="en-US" altLang="zh-CN" sz="2400" dirty="0">
              <a:solidFill>
                <a:srgbClr val="0070C0"/>
              </a:solidFill>
              <a:latin typeface="Calibri" panose="020F0502020204030204" pitchFamily="34" charset="0"/>
              <a:cs typeface="Calibri" panose="020F0502020204030204" pitchFamily="34" charset="0"/>
            </a:endParaRPr>
          </a:p>
          <a:p>
            <a:pPr>
              <a:lnSpc>
                <a:spcPct val="114000"/>
              </a:lnSpc>
            </a:pPr>
            <a:r>
              <a:rPr lang="en-US" altLang="zh-CN" sz="2400" dirty="0">
                <a:solidFill>
                  <a:srgbClr val="0070C0"/>
                </a:solidFill>
                <a:latin typeface="Calibri" panose="020F0502020204030204" pitchFamily="34" charset="0"/>
                <a:cs typeface="Calibri" panose="020F0502020204030204" pitchFamily="34" charset="0"/>
                <a:sym typeface="+mn-ea"/>
              </a:rPr>
              <a:t>of paper. </a:t>
            </a:r>
            <a:endParaRPr lang="en-US" altLang="zh-CN" sz="2400" dirty="0">
              <a:solidFill>
                <a:srgbClr val="0070C0"/>
              </a:solidFill>
              <a:latin typeface="Calibri" panose="020F0502020204030204" pitchFamily="34" charset="0"/>
              <a:cs typeface="Calibri" panose="020F0502020204030204" pitchFamily="34" charset="0"/>
            </a:endParaRPr>
          </a:p>
        </p:txBody>
      </p:sp>
      <p:pic>
        <p:nvPicPr>
          <p:cNvPr id="14" name="图片 13"/>
          <p:cNvPicPr>
            <a:picLocks noChangeAspect="1"/>
          </p:cNvPicPr>
          <p:nvPr/>
        </p:nvPicPr>
        <p:blipFill>
          <a:blip r:embed="rId3"/>
          <a:stretch>
            <a:fillRect/>
          </a:stretch>
        </p:blipFill>
        <p:spPr>
          <a:xfrm>
            <a:off x="562057" y="1289859"/>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4"/>
            <a:stretch>
              <a:fillRect/>
            </a:stretch>
          </p:blipFill>
          <p:spPr>
            <a:xfrm>
              <a:off x="1635" y="568"/>
              <a:ext cx="1538" cy="1537"/>
            </a:xfrm>
            <a:prstGeom prst="rect">
              <a:avLst/>
            </a:prstGeom>
            <a:noFill/>
            <a:ln w="9525">
              <a:noFill/>
            </a:ln>
          </p:spPr>
        </p:pic>
      </p:grpSp>
      <p:sp>
        <p:nvSpPr>
          <p:cNvPr id="5" name="文本框 4"/>
          <p:cNvSpPr txBox="1"/>
          <p:nvPr/>
        </p:nvSpPr>
        <p:spPr>
          <a:xfrm>
            <a:off x="1010920" y="3203575"/>
            <a:ext cx="5046345" cy="1938020"/>
          </a:xfrm>
          <a:prstGeom prst="rect">
            <a:avLst/>
          </a:prstGeom>
          <a:noFill/>
        </p:spPr>
        <p:txBody>
          <a:bodyPr wrap="square" rtlCol="0">
            <a:spAutoFit/>
          </a:bodyPr>
          <a:lstStyle/>
          <a:p>
            <a:pPr algn="l">
              <a:lnSpc>
                <a:spcPct val="100000"/>
              </a:lnSpc>
              <a:buClrTx/>
              <a:buSzTx/>
              <a:buFontTx/>
            </a:pPr>
            <a:r>
              <a:rPr lang="en-US" altLang="zh-CN" sz="2400" dirty="0">
                <a:solidFill>
                  <a:srgbClr val="C00000"/>
                </a:solidFill>
                <a:latin typeface="Calibri" panose="020F0502020204030204" pitchFamily="34" charset="0"/>
                <a:cs typeface="Calibri" panose="020F0502020204030204" pitchFamily="34" charset="0"/>
                <a:sym typeface="+mn-ea"/>
              </a:rPr>
              <a:t>(1) focus on my assignments </a:t>
            </a:r>
            <a:endParaRPr lang="en-US" altLang="zh-CN" sz="2400" dirty="0">
              <a:solidFill>
                <a:srgbClr val="C00000"/>
              </a:solidFill>
              <a:latin typeface="Calibri" panose="020F0502020204030204" pitchFamily="34" charset="0"/>
              <a:cs typeface="Calibri" panose="020F0502020204030204" pitchFamily="34" charset="0"/>
            </a:endParaRPr>
          </a:p>
          <a:p>
            <a:pPr algn="l">
              <a:lnSpc>
                <a:spcPct val="100000"/>
              </a:lnSpc>
              <a:buClrTx/>
              <a:buSzTx/>
              <a:buFontTx/>
            </a:pPr>
            <a:r>
              <a:rPr lang="en-US" altLang="zh-CN" sz="2400" dirty="0">
                <a:solidFill>
                  <a:srgbClr val="C00000"/>
                </a:solidFill>
                <a:latin typeface="Calibri" panose="020F0502020204030204" pitchFamily="34" charset="0"/>
                <a:cs typeface="Calibri" panose="020F0502020204030204" pitchFamily="34" charset="0"/>
                <a:sym typeface="+mn-ea"/>
              </a:rPr>
              <a:t>(2) check out books </a:t>
            </a:r>
            <a:endParaRPr lang="en-US" altLang="zh-CN" sz="2400" dirty="0">
              <a:solidFill>
                <a:srgbClr val="C00000"/>
              </a:solidFill>
              <a:latin typeface="Calibri" panose="020F0502020204030204" pitchFamily="34" charset="0"/>
              <a:cs typeface="Calibri" panose="020F0502020204030204" pitchFamily="34" charset="0"/>
            </a:endParaRPr>
          </a:p>
          <a:p>
            <a:pPr algn="l">
              <a:lnSpc>
                <a:spcPct val="100000"/>
              </a:lnSpc>
              <a:buClrTx/>
              <a:buSzTx/>
              <a:buFontTx/>
            </a:pPr>
            <a:r>
              <a:rPr lang="en-US" altLang="zh-CN" sz="2400" dirty="0">
                <a:solidFill>
                  <a:srgbClr val="C00000"/>
                </a:solidFill>
                <a:latin typeface="Calibri" panose="020F0502020204030204" pitchFamily="34" charset="0"/>
                <a:cs typeface="Calibri" panose="020F0502020204030204" pitchFamily="34" charset="0"/>
                <a:sym typeface="+mn-ea"/>
              </a:rPr>
              <a:t>(3) work on group projects </a:t>
            </a:r>
            <a:endParaRPr lang="en-US" altLang="zh-CN" sz="2400" dirty="0">
              <a:solidFill>
                <a:srgbClr val="C00000"/>
              </a:solidFill>
              <a:latin typeface="Calibri" panose="020F0502020204030204" pitchFamily="34" charset="0"/>
              <a:cs typeface="Calibri" panose="020F0502020204030204" pitchFamily="34" charset="0"/>
            </a:endParaRPr>
          </a:p>
          <a:p>
            <a:pPr algn="l">
              <a:lnSpc>
                <a:spcPct val="100000"/>
              </a:lnSpc>
              <a:buClrTx/>
              <a:buSzTx/>
              <a:buFontTx/>
            </a:pPr>
            <a:r>
              <a:rPr lang="en-US" altLang="zh-CN" sz="2400" dirty="0">
                <a:solidFill>
                  <a:srgbClr val="C00000"/>
                </a:solidFill>
                <a:latin typeface="Calibri" panose="020F0502020204030204" pitchFamily="34" charset="0"/>
                <a:cs typeface="Calibri" panose="020F0502020204030204" pitchFamily="34" charset="0"/>
                <a:sym typeface="+mn-ea"/>
              </a:rPr>
              <a:t>(4) print handouts </a:t>
            </a:r>
            <a:endParaRPr lang="en-US" altLang="zh-CN" sz="2400" dirty="0">
              <a:solidFill>
                <a:srgbClr val="C00000"/>
              </a:solidFill>
              <a:latin typeface="Calibri" panose="020F0502020204030204" pitchFamily="34" charset="0"/>
              <a:cs typeface="Calibri" panose="020F0502020204030204" pitchFamily="34" charset="0"/>
            </a:endParaRPr>
          </a:p>
          <a:p>
            <a:pPr algn="l">
              <a:lnSpc>
                <a:spcPct val="100000"/>
              </a:lnSpc>
              <a:buClrTx/>
              <a:buSzTx/>
              <a:buFontTx/>
            </a:pPr>
            <a:r>
              <a:rPr lang="en-US" altLang="zh-CN" sz="2400" dirty="0">
                <a:solidFill>
                  <a:srgbClr val="C00000"/>
                </a:solidFill>
                <a:latin typeface="Calibri" panose="020F0502020204030204" pitchFamily="34" charset="0"/>
                <a:cs typeface="Calibri" panose="020F0502020204030204" pitchFamily="34" charset="0"/>
                <a:sym typeface="+mn-ea"/>
              </a:rPr>
              <a:t>(5) go to Little Tree Café in the library </a:t>
            </a:r>
            <a:endParaRPr lang="en-US" altLang="zh-CN" sz="2400" dirty="0">
              <a:solidFill>
                <a:srgbClr val="C00000"/>
              </a:solidFill>
              <a:latin typeface="Calibri" panose="020F0502020204030204" pitchFamily="34" charset="0"/>
              <a:cs typeface="Calibri" panose="020F0502020204030204" pitchFamily="34"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Further Enhancement</a:t>
            </a: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530" y="1489710"/>
            <a:ext cx="10979785" cy="1773555"/>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2 </a:t>
            </a:r>
            <a:r>
              <a:rPr lang="en-US" altLang="zh-CN" sz="2400" b="1" dirty="0">
                <a:solidFill>
                  <a:srgbClr val="FFC000"/>
                </a:solidFill>
                <a:latin typeface="Calibri" panose="020F0502020204030204" pitchFamily="34" charset="0"/>
                <a:cs typeface="Calibri" panose="020F0502020204030204" pitchFamily="34" charset="0"/>
                <a:sym typeface="+mn-ea"/>
              </a:rPr>
              <a:t>Writing Task</a:t>
            </a:r>
            <a:endParaRPr lang="en-US" altLang="zh-CN" sz="2400" b="1" dirty="0">
              <a:solidFill>
                <a:srgbClr val="FFC000"/>
              </a:solidFill>
              <a:latin typeface="Calibri" panose="020F0502020204030204" pitchFamily="34" charset="0"/>
              <a:cs typeface="Calibri" panose="020F0502020204030204" pitchFamily="34" charset="0"/>
            </a:endParaRPr>
          </a:p>
          <a:p>
            <a:pPr marL="457200" indent="-457200">
              <a:lnSpc>
                <a:spcPct val="114000"/>
              </a:lnSpc>
              <a:buAutoNum type="arabicParenR"/>
            </a:pPr>
            <a:r>
              <a:rPr lang="en-US" altLang="zh-CN" sz="2400" i="1" dirty="0">
                <a:solidFill>
                  <a:srgbClr val="0070C0"/>
                </a:solidFill>
                <a:latin typeface="Calibri" panose="020F0502020204030204" pitchFamily="34" charset="0"/>
                <a:cs typeface="Calibri" panose="020F0502020204030204" pitchFamily="34" charset="0"/>
                <a:sym typeface="+mn-ea"/>
              </a:rPr>
              <a:t>Complete the following sentences following the examples, using the expressions in the brackets. </a:t>
            </a:r>
            <a:endParaRPr lang="en-US" altLang="zh-CN" sz="2400" dirty="0">
              <a:solidFill>
                <a:srgbClr val="0070C0"/>
              </a:solidFill>
              <a:latin typeface="Calibri" panose="020F0502020204030204" pitchFamily="34" charset="0"/>
              <a:cs typeface="Calibri" panose="020F0502020204030204" pitchFamily="34" charset="0"/>
            </a:endParaRPr>
          </a:p>
        </p:txBody>
      </p:sp>
      <p:pic>
        <p:nvPicPr>
          <p:cNvPr id="14" name="图片 13"/>
          <p:cNvPicPr>
            <a:picLocks noChangeAspect="1"/>
          </p:cNvPicPr>
          <p:nvPr/>
        </p:nvPicPr>
        <p:blipFill>
          <a:blip r:embed="rId3"/>
          <a:stretch>
            <a:fillRect/>
          </a:stretch>
        </p:blipFill>
        <p:spPr>
          <a:xfrm>
            <a:off x="562057" y="1442894"/>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4"/>
            <a:stretch>
              <a:fillRect/>
            </a:stretch>
          </p:blipFill>
          <p:spPr>
            <a:xfrm>
              <a:off x="1635" y="568"/>
              <a:ext cx="1538" cy="1537"/>
            </a:xfrm>
            <a:prstGeom prst="rect">
              <a:avLst/>
            </a:prstGeom>
            <a:noFill/>
            <a:ln w="9525">
              <a:noFill/>
            </a:ln>
          </p:spPr>
        </p:pic>
      </p:grpSp>
      <p:sp>
        <p:nvSpPr>
          <p:cNvPr id="21" name="文本框 20"/>
          <p:cNvSpPr txBox="1"/>
          <p:nvPr/>
        </p:nvSpPr>
        <p:spPr>
          <a:xfrm>
            <a:off x="6846821" y="4692114"/>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8" name="文本框 7"/>
          <p:cNvSpPr txBox="1"/>
          <p:nvPr/>
        </p:nvSpPr>
        <p:spPr>
          <a:xfrm>
            <a:off x="1396365" y="3167380"/>
            <a:ext cx="10431780" cy="3174365"/>
          </a:xfrm>
          <a:prstGeom prst="rect">
            <a:avLst/>
          </a:prstGeom>
          <a:noFill/>
        </p:spPr>
        <p:txBody>
          <a:bodyPr wrap="square" rtlCol="0">
            <a:spAutoFit/>
          </a:bodyPr>
          <a:lstStyle/>
          <a:p>
            <a:pPr>
              <a:lnSpc>
                <a:spcPct val="114000"/>
              </a:lnSpc>
            </a:pPr>
            <a:r>
              <a:rPr lang="en-US" altLang="zh-CN" sz="2200" dirty="0">
                <a:latin typeface="Times New Roman" panose="02020603050405020304" pitchFamily="18" charset="0"/>
              </a:rPr>
              <a:t>a. I like travelling because it is a valid way to extend my reach. (</a:t>
            </a:r>
            <a:r>
              <a:rPr lang="en-US" altLang="zh-CN" sz="2200" i="1" dirty="0">
                <a:latin typeface="Times New Roman" panose="02020603050405020304" pitchFamily="18" charset="0"/>
              </a:rPr>
              <a:t>extend the reach</a:t>
            </a:r>
            <a:r>
              <a:rPr lang="en-US" altLang="zh-CN" sz="2200" dirty="0">
                <a:latin typeface="Times New Roman" panose="02020603050405020304" pitchFamily="18" charset="0"/>
              </a:rPr>
              <a:t>)</a:t>
            </a:r>
          </a:p>
          <a:p>
            <a:pPr>
              <a:lnSpc>
                <a:spcPct val="114000"/>
              </a:lnSpc>
            </a:pPr>
            <a:r>
              <a:rPr lang="en-US" altLang="zh-CN" sz="2200" dirty="0">
                <a:latin typeface="Times New Roman" panose="02020603050405020304" pitchFamily="18" charset="0"/>
              </a:rPr>
              <a:t>    I like reading because it is a valid way to  ______________________.</a:t>
            </a:r>
          </a:p>
          <a:p>
            <a:pPr>
              <a:lnSpc>
                <a:spcPct val="114000"/>
              </a:lnSpc>
            </a:pPr>
            <a:r>
              <a:rPr lang="en-US" altLang="zh-CN" sz="2200" dirty="0">
                <a:latin typeface="Times New Roman" panose="02020603050405020304" pitchFamily="18" charset="0"/>
                <a:ea typeface="宋体" panose="02010600030101010101" pitchFamily="2" charset="-122"/>
              </a:rPr>
              <a:t>b. Making good use of campus resources is of great importance to college students. (</a:t>
            </a:r>
            <a:r>
              <a:rPr lang="en-US" altLang="zh-CN" sz="2200" i="1" dirty="0">
                <a:latin typeface="Times New Roman" panose="02020603050405020304" pitchFamily="18" charset="0"/>
                <a:ea typeface="宋体" panose="02010600030101010101" pitchFamily="2" charset="-122"/>
              </a:rPr>
              <a:t>be of  </a:t>
            </a:r>
          </a:p>
          <a:p>
            <a:pPr algn="l">
              <a:lnSpc>
                <a:spcPct val="114000"/>
              </a:lnSpc>
            </a:pPr>
            <a:r>
              <a:rPr lang="en-US" altLang="zh-CN" sz="2200" i="1" dirty="0">
                <a:latin typeface="Times New Roman" panose="02020603050405020304" pitchFamily="18" charset="0"/>
                <a:ea typeface="宋体" panose="02010600030101010101" pitchFamily="2" charset="-122"/>
              </a:rPr>
              <a:t>     great importance</a:t>
            </a:r>
            <a:r>
              <a:rPr lang="en-US" altLang="zh-CN" sz="2200" dirty="0">
                <a:latin typeface="Times New Roman" panose="02020603050405020304" pitchFamily="18" charset="0"/>
                <a:ea typeface="宋体" panose="02010600030101010101" pitchFamily="2" charset="-122"/>
              </a:rPr>
              <a:t>)</a:t>
            </a:r>
          </a:p>
          <a:p>
            <a:pPr algn="l">
              <a:lnSpc>
                <a:spcPct val="114000"/>
              </a:lnSpc>
            </a:pPr>
            <a:r>
              <a:rPr lang="en-US" altLang="zh-CN" sz="2200" dirty="0">
                <a:latin typeface="Times New Roman" panose="02020603050405020304" pitchFamily="18" charset="0"/>
                <a:ea typeface="宋体" panose="02010600030101010101" pitchFamily="2" charset="-122"/>
              </a:rPr>
              <a:t>   What the science teacher does and says _</a:t>
            </a:r>
            <a:r>
              <a:rPr lang="en-US" altLang="zh-CN" sz="2200" dirty="0">
                <a:latin typeface="Times New Roman" panose="02020603050405020304" pitchFamily="18" charset="0"/>
                <a:sym typeface="+mn-ea"/>
              </a:rPr>
              <a:t>___</a:t>
            </a:r>
            <a:r>
              <a:rPr lang="en-US" altLang="zh-CN" sz="2200" dirty="0">
                <a:latin typeface="Times New Roman" panose="02020603050405020304" pitchFamily="18" charset="0"/>
                <a:ea typeface="宋体" panose="02010600030101010101" pitchFamily="2" charset="-122"/>
              </a:rPr>
              <a:t>__________________ to college students.   </a:t>
            </a:r>
          </a:p>
          <a:p>
            <a:pPr algn="l">
              <a:lnSpc>
                <a:spcPct val="114000"/>
              </a:lnSpc>
            </a:pPr>
            <a:r>
              <a:rPr lang="en-US" altLang="zh-CN" sz="2200" dirty="0">
                <a:latin typeface="Times New Roman" panose="02020603050405020304" pitchFamily="18" charset="0"/>
                <a:ea typeface="宋体" panose="02010600030101010101" pitchFamily="2" charset="-122"/>
              </a:rPr>
              <a:t>c. Given that what we’ve learned from teachers are limited, library is a good complement.(Given that …) </a:t>
            </a:r>
          </a:p>
          <a:p>
            <a:pPr algn="l">
              <a:lnSpc>
                <a:spcPct val="114000"/>
              </a:lnSpc>
            </a:pPr>
            <a:r>
              <a:rPr lang="en-US" altLang="zh-CN" sz="2200" dirty="0">
                <a:latin typeface="Times New Roman" panose="02020603050405020304" pitchFamily="18" charset="0"/>
                <a:ea typeface="宋体" panose="02010600030101010101" pitchFamily="2" charset="-122"/>
              </a:rPr>
              <a:t>    _____________ I don’t earn that much, I am sensible with money. </a:t>
            </a:r>
          </a:p>
        </p:txBody>
      </p:sp>
      <p:sp>
        <p:nvSpPr>
          <p:cNvPr id="7" name="文本框 6"/>
          <p:cNvSpPr txBox="1"/>
          <p:nvPr/>
        </p:nvSpPr>
        <p:spPr>
          <a:xfrm>
            <a:off x="6318782" y="4699664"/>
            <a:ext cx="3119059" cy="398780"/>
          </a:xfrm>
          <a:prstGeom prst="rect">
            <a:avLst/>
          </a:prstGeom>
          <a:noFill/>
        </p:spPr>
        <p:txBody>
          <a:bodyPr wrap="square" rtlCol="0">
            <a:spAutoFit/>
          </a:bodyPr>
          <a:lstStyle/>
          <a:p>
            <a:pPr algn="l"/>
            <a:r>
              <a:rPr lang="en-US" altLang="zh-CN" sz="2200" dirty="0">
                <a:solidFill>
                  <a:srgbClr val="C00000"/>
                </a:solidFill>
                <a:latin typeface="Calibri" panose="020F0502020204030204" pitchFamily="34" charset="0"/>
                <a:cs typeface="Calibri" panose="020F0502020204030204" pitchFamily="34" charset="0"/>
              </a:rPr>
              <a:t>is of great importance </a:t>
            </a:r>
          </a:p>
        </p:txBody>
      </p:sp>
      <p:sp>
        <p:nvSpPr>
          <p:cNvPr id="10" name="文本框 9"/>
          <p:cNvSpPr txBox="1"/>
          <p:nvPr/>
        </p:nvSpPr>
        <p:spPr>
          <a:xfrm>
            <a:off x="6676765" y="3586997"/>
            <a:ext cx="2670271" cy="398780"/>
          </a:xfrm>
          <a:prstGeom prst="rect">
            <a:avLst/>
          </a:prstGeom>
          <a:noFill/>
        </p:spPr>
        <p:txBody>
          <a:bodyPr wrap="square" rtlCol="0">
            <a:spAutoFit/>
          </a:bodyPr>
          <a:lstStyle/>
          <a:p>
            <a:pPr algn="l"/>
            <a:r>
              <a:rPr lang="en-US" altLang="zh-CN" sz="2200" dirty="0">
                <a:solidFill>
                  <a:srgbClr val="C00000"/>
                </a:solidFill>
                <a:latin typeface="Calibri" panose="020F0502020204030204" pitchFamily="34" charset="0"/>
                <a:cs typeface="Calibri" panose="020F0502020204030204" pitchFamily="34" charset="0"/>
              </a:rPr>
              <a:t>extend my reach</a:t>
            </a:r>
          </a:p>
        </p:txBody>
      </p:sp>
      <p:sp>
        <p:nvSpPr>
          <p:cNvPr id="11" name="文本框 10"/>
          <p:cNvSpPr txBox="1"/>
          <p:nvPr/>
        </p:nvSpPr>
        <p:spPr>
          <a:xfrm>
            <a:off x="1921510" y="5868035"/>
            <a:ext cx="1390015" cy="429895"/>
          </a:xfrm>
          <a:prstGeom prst="rect">
            <a:avLst/>
          </a:prstGeom>
          <a:noFill/>
        </p:spPr>
        <p:txBody>
          <a:bodyPr wrap="square" rtlCol="0">
            <a:spAutoFit/>
          </a:bodyPr>
          <a:lstStyle/>
          <a:p>
            <a:pPr algn="l"/>
            <a:r>
              <a:rPr lang="en-US" altLang="zh-CN" sz="2200" dirty="0">
                <a:solidFill>
                  <a:srgbClr val="C00000"/>
                </a:solidFill>
                <a:latin typeface="Calibri" panose="020F0502020204030204" pitchFamily="34" charset="0"/>
                <a:cs typeface="Calibri" panose="020F0502020204030204" pitchFamily="34" charset="0"/>
              </a:rPr>
              <a:t>Given that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6" name="矩形 5"/>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5175885"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Pre-reading Discussion</a:t>
            </a:r>
          </a:p>
        </p:txBody>
      </p:sp>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4"/>
            <a:stretch>
              <a:fillRect/>
            </a:stretch>
          </p:blipFill>
          <p:spPr>
            <a:xfrm>
              <a:off x="1635" y="568"/>
              <a:ext cx="1538" cy="1537"/>
            </a:xfrm>
            <a:prstGeom prst="rect">
              <a:avLst/>
            </a:prstGeom>
            <a:noFill/>
            <a:ln w="9525">
              <a:noFill/>
            </a:ln>
          </p:spPr>
        </p:pic>
      </p:grpSp>
      <p:sp>
        <p:nvSpPr>
          <p:cNvPr id="2" name="文本框 1"/>
          <p:cNvSpPr txBox="1"/>
          <p:nvPr/>
        </p:nvSpPr>
        <p:spPr>
          <a:xfrm>
            <a:off x="681400" y="1421323"/>
            <a:ext cx="11057862" cy="1198880"/>
          </a:xfrm>
          <a:prstGeom prst="rect">
            <a:avLst/>
          </a:prstGeom>
          <a:noFill/>
        </p:spPr>
        <p:txBody>
          <a:bodyPr wrap="square" rtlCol="0">
            <a:spAutoFit/>
          </a:bodyPr>
          <a:lstStyle/>
          <a:p>
            <a:pPr marL="457200" indent="-457200">
              <a:buAutoNum type="arabicPeriod"/>
            </a:pPr>
            <a:r>
              <a:rPr lang="en-US" altLang="zh-CN" sz="2400" i="1" dirty="0">
                <a:sym typeface="+mn-ea"/>
              </a:rPr>
              <a:t>Here are the word’s most exquisite </a:t>
            </a:r>
            <a:r>
              <a:rPr lang="en-US" altLang="zh-CN" sz="2400" i="1" dirty="0" err="1">
                <a:sym typeface="+mn-ea"/>
              </a:rPr>
              <a:t>libraires</a:t>
            </a:r>
            <a:r>
              <a:rPr lang="en-US" altLang="zh-CN" sz="2400" i="1" dirty="0">
                <a:sym typeface="+mn-ea"/>
              </a:rPr>
              <a:t> reported by CNN. </a:t>
            </a:r>
            <a:r>
              <a:rPr lang="en-US" altLang="zh-CN" sz="2400" i="1" dirty="0">
                <a:effectLst/>
                <a:ea typeface="宋体" panose="02010600030101010101" pitchFamily="2" charset="-122"/>
                <a:sym typeface="+mn-ea"/>
              </a:rPr>
              <a:t>Let’s watch a video clip and match the libraries in Column A with the corresponding information in Column B</a:t>
            </a:r>
            <a:r>
              <a:rPr lang="en-US" altLang="zh-CN" sz="2400" i="1" kern="1800" dirty="0">
                <a:solidFill>
                  <a:srgbClr val="121212"/>
                </a:solidFill>
                <a:effectLst/>
                <a:ea typeface="宋体" panose="02010600030101010101" pitchFamily="2" charset="-122"/>
                <a:sym typeface="+mn-ea"/>
              </a:rPr>
              <a:t>. </a:t>
            </a:r>
            <a:r>
              <a:rPr lang="en-US" altLang="zh-CN" sz="2400" i="1" kern="1800" dirty="0">
                <a:solidFill>
                  <a:srgbClr val="121212"/>
                </a:solidFill>
                <a:effectLst/>
                <a:ea typeface="宋体" panose="02010600030101010101" pitchFamily="2" charset="-122"/>
              </a:rPr>
              <a:t> </a:t>
            </a:r>
            <a:endParaRPr lang="zh-CN" altLang="en-US" sz="2400" i="1" dirty="0"/>
          </a:p>
        </p:txBody>
      </p:sp>
      <p:pic>
        <p:nvPicPr>
          <p:cNvPr id="4" name="Pre-reading discusssio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618105" y="2172970"/>
            <a:ext cx="484505" cy="484505"/>
          </a:xfrm>
          <a:prstGeom prst="rect">
            <a:avLst/>
          </a:prstGeom>
        </p:spPr>
      </p:pic>
      <p:sp>
        <p:nvSpPr>
          <p:cNvPr id="11" name="文本框 10"/>
          <p:cNvSpPr txBox="1"/>
          <p:nvPr/>
        </p:nvSpPr>
        <p:spPr>
          <a:xfrm>
            <a:off x="695340" y="5326956"/>
            <a:ext cx="184731" cy="369332"/>
          </a:xfrm>
          <a:prstGeom prst="rect">
            <a:avLst/>
          </a:prstGeom>
          <a:noFill/>
        </p:spPr>
        <p:txBody>
          <a:bodyPr wrap="none" rtlCol="0">
            <a:spAutoFit/>
          </a:bodyPr>
          <a:lstStyle/>
          <a:p>
            <a:endParaRPr lang="zh-CN" altLang="en-US" dirty="0"/>
          </a:p>
        </p:txBody>
      </p:sp>
      <p:sp>
        <p:nvSpPr>
          <p:cNvPr id="8" name="文本框 7"/>
          <p:cNvSpPr txBox="1"/>
          <p:nvPr/>
        </p:nvSpPr>
        <p:spPr>
          <a:xfrm>
            <a:off x="787705" y="2563588"/>
            <a:ext cx="4090160" cy="3507740"/>
          </a:xfrm>
          <a:prstGeom prst="rect">
            <a:avLst/>
          </a:prstGeom>
          <a:noFill/>
        </p:spPr>
        <p:txBody>
          <a:bodyPr wrap="square" rtlCol="0">
            <a:spAutoFit/>
          </a:bodyPr>
          <a:lstStyle/>
          <a:p>
            <a:pPr algn="l"/>
            <a:r>
              <a:rPr lang="en-US" altLang="zh-CN" sz="2400" dirty="0">
                <a:effectLst/>
                <a:latin typeface="Times New Roman" panose="02020603050405020304" pitchFamily="18" charset="0"/>
                <a:ea typeface="宋体" panose="02010600030101010101" pitchFamily="2" charset="-122"/>
              </a:rPr>
              <a:t>                    </a:t>
            </a:r>
            <a:r>
              <a:rPr lang="en-US" altLang="zh-CN" sz="2400" b="1" dirty="0">
                <a:solidFill>
                  <a:srgbClr val="C00000"/>
                </a:solidFill>
                <a:effectLst/>
                <a:latin typeface="Times New Roman" panose="02020603050405020304" pitchFamily="18" charset="0"/>
                <a:ea typeface="宋体" panose="02010600030101010101" pitchFamily="2" charset="-122"/>
              </a:rPr>
              <a:t>Column A</a:t>
            </a:r>
          </a:p>
          <a:p>
            <a:r>
              <a:rPr lang="en-US" altLang="zh-CN" sz="2200" dirty="0">
                <a:latin typeface="Times New Roman" panose="02020603050405020304" pitchFamily="18" charset="0"/>
              </a:rPr>
              <a:t>1 The </a:t>
            </a:r>
            <a:r>
              <a:rPr lang="en-US" altLang="zh-CN" sz="2200" dirty="0" err="1">
                <a:latin typeface="Times New Roman" panose="02020603050405020304" pitchFamily="18" charset="0"/>
              </a:rPr>
              <a:t>Haeinsa</a:t>
            </a:r>
            <a:r>
              <a:rPr lang="en-US" altLang="zh-CN" sz="2200" dirty="0">
                <a:latin typeface="Times New Roman" panose="02020603050405020304" pitchFamily="18" charset="0"/>
              </a:rPr>
              <a:t> Temple</a:t>
            </a:r>
          </a:p>
          <a:p>
            <a:r>
              <a:rPr lang="en-US" altLang="zh-CN" sz="2200" dirty="0">
                <a:latin typeface="Times New Roman" panose="02020603050405020304" pitchFamily="18" charset="0"/>
              </a:rPr>
              <a:t>2 The </a:t>
            </a:r>
            <a:r>
              <a:rPr lang="en-US" altLang="zh-CN" sz="2200" dirty="0" err="1">
                <a:latin typeface="Times New Roman" panose="02020603050405020304" pitchFamily="18" charset="0"/>
              </a:rPr>
              <a:t>Tianyi</a:t>
            </a:r>
            <a:r>
              <a:rPr lang="en-US" altLang="zh-CN" sz="2200" dirty="0">
                <a:latin typeface="Times New Roman" panose="02020603050405020304" pitchFamily="18" charset="0"/>
              </a:rPr>
              <a:t> Chamber </a:t>
            </a:r>
          </a:p>
          <a:p>
            <a:r>
              <a:rPr lang="en-US" altLang="zh-CN" sz="2200" dirty="0">
                <a:latin typeface="Times New Roman" panose="02020603050405020304" pitchFamily="18" charset="0"/>
              </a:rPr>
              <a:t>3 The Peabody Library</a:t>
            </a:r>
          </a:p>
          <a:p>
            <a:r>
              <a:rPr lang="en-US" altLang="zh-CN" sz="2200" dirty="0">
                <a:latin typeface="Times New Roman" panose="02020603050405020304" pitchFamily="18" charset="0"/>
              </a:rPr>
              <a:t>4 The Merton College Library</a:t>
            </a:r>
          </a:p>
          <a:p>
            <a:r>
              <a:rPr lang="en-US" altLang="zh-CN" sz="2200" dirty="0">
                <a:latin typeface="Times New Roman" panose="02020603050405020304" pitchFamily="18" charset="0"/>
              </a:rPr>
              <a:t>5 The </a:t>
            </a:r>
            <a:r>
              <a:rPr lang="en-US" altLang="zh-CN" sz="2200" dirty="0" err="1">
                <a:latin typeface="Times New Roman" panose="02020603050405020304" pitchFamily="18" charset="0"/>
              </a:rPr>
              <a:t>Biblioteca</a:t>
            </a:r>
            <a:r>
              <a:rPr lang="en-US" altLang="zh-CN" sz="2200" dirty="0">
                <a:latin typeface="Times New Roman" panose="02020603050405020304" pitchFamily="18" charset="0"/>
              </a:rPr>
              <a:t> </a:t>
            </a:r>
            <a:r>
              <a:rPr lang="en-US" altLang="zh-CN" sz="2200" dirty="0" err="1">
                <a:latin typeface="Times New Roman" panose="02020603050405020304" pitchFamily="18" charset="0"/>
              </a:rPr>
              <a:t>Marciana</a:t>
            </a:r>
            <a:endParaRPr lang="en-US" altLang="zh-CN" sz="2200" dirty="0">
              <a:latin typeface="Times New Roman" panose="02020603050405020304" pitchFamily="18" charset="0"/>
            </a:endParaRPr>
          </a:p>
          <a:p>
            <a:r>
              <a:rPr lang="en-US" altLang="zh-CN" sz="2200" dirty="0">
                <a:latin typeface="Times New Roman" panose="02020603050405020304" pitchFamily="18" charset="0"/>
              </a:rPr>
              <a:t>6 The </a:t>
            </a:r>
            <a:r>
              <a:rPr lang="en-US" altLang="zh-CN" sz="2200" dirty="0" err="1">
                <a:latin typeface="Times New Roman" panose="02020603050405020304" pitchFamily="18" charset="0"/>
              </a:rPr>
              <a:t>Admont</a:t>
            </a:r>
            <a:r>
              <a:rPr lang="en-US" altLang="zh-CN" sz="2200" dirty="0">
                <a:latin typeface="Times New Roman" panose="02020603050405020304" pitchFamily="18" charset="0"/>
              </a:rPr>
              <a:t> Abbey Library</a:t>
            </a:r>
          </a:p>
          <a:p>
            <a:r>
              <a:rPr lang="en-US" altLang="zh-CN" sz="2200" dirty="0">
                <a:latin typeface="Times New Roman" panose="02020603050405020304" pitchFamily="18" charset="0"/>
              </a:rPr>
              <a:t>7 The Philips Exeter Academy</a:t>
            </a:r>
          </a:p>
          <a:p>
            <a:r>
              <a:rPr lang="en-US" altLang="zh-CN" sz="2200" dirty="0">
                <a:latin typeface="Times New Roman" panose="02020603050405020304" pitchFamily="18" charset="0"/>
              </a:rPr>
              <a:t>8 The Escorial Library</a:t>
            </a:r>
          </a:p>
          <a:p>
            <a:r>
              <a:rPr lang="en-US" altLang="zh-CN" sz="2200" dirty="0">
                <a:latin typeface="Times New Roman" panose="02020603050405020304" pitchFamily="18" charset="0"/>
              </a:rPr>
              <a:t>9 The </a:t>
            </a:r>
            <a:r>
              <a:rPr lang="en-US" altLang="zh-CN" sz="2200" dirty="0" err="1">
                <a:latin typeface="Times New Roman" panose="02020603050405020304" pitchFamily="18" charset="0"/>
              </a:rPr>
              <a:t>Mafra</a:t>
            </a:r>
            <a:r>
              <a:rPr lang="en-US" altLang="zh-CN" sz="2200" dirty="0">
                <a:latin typeface="Times New Roman" panose="02020603050405020304" pitchFamily="18" charset="0"/>
              </a:rPr>
              <a:t> Palace Library</a:t>
            </a:r>
          </a:p>
        </p:txBody>
      </p:sp>
      <p:sp>
        <p:nvSpPr>
          <p:cNvPr id="9" name="文本框 8"/>
          <p:cNvSpPr txBox="1"/>
          <p:nvPr/>
        </p:nvSpPr>
        <p:spPr>
          <a:xfrm>
            <a:off x="5772785" y="2563495"/>
            <a:ext cx="6082665" cy="3846195"/>
          </a:xfrm>
          <a:prstGeom prst="rect">
            <a:avLst/>
          </a:prstGeom>
          <a:noFill/>
        </p:spPr>
        <p:txBody>
          <a:bodyPr wrap="square" rtlCol="0">
            <a:spAutoFit/>
          </a:bodyPr>
          <a:lstStyle/>
          <a:p>
            <a:pPr algn="l"/>
            <a:r>
              <a:rPr lang="en-US" altLang="zh-CN" sz="2400" b="1" dirty="0">
                <a:solidFill>
                  <a:srgbClr val="C00000"/>
                </a:solidFill>
                <a:latin typeface="Times New Roman" panose="02020603050405020304" pitchFamily="18" charset="0"/>
                <a:ea typeface="宋体" panose="02010600030101010101" pitchFamily="2" charset="-122"/>
              </a:rPr>
              <a:t>Column B</a:t>
            </a:r>
          </a:p>
          <a:p>
            <a:r>
              <a:rPr lang="en-US" altLang="zh-CN" sz="2200" dirty="0">
                <a:latin typeface="Times New Roman" panose="02020603050405020304" pitchFamily="18" charset="0"/>
              </a:rPr>
              <a:t>A the largest high school library</a:t>
            </a:r>
          </a:p>
          <a:p>
            <a:r>
              <a:rPr lang="en-US" altLang="zh-CN" sz="2200" dirty="0">
                <a:latin typeface="Times New Roman" panose="02020603050405020304" pitchFamily="18" charset="0"/>
              </a:rPr>
              <a:t>B one of the largest monastic libraries built in 1776</a:t>
            </a:r>
          </a:p>
          <a:p>
            <a:r>
              <a:rPr lang="en-US" altLang="zh-CN" sz="2200" dirty="0">
                <a:latin typeface="Times New Roman" panose="02020603050405020304" pitchFamily="18" charset="0"/>
              </a:rPr>
              <a:t>C home to a colony of bats</a:t>
            </a:r>
          </a:p>
          <a:p>
            <a:r>
              <a:rPr lang="en-US" altLang="zh-CN" sz="2200" dirty="0">
                <a:latin typeface="Times New Roman" panose="02020603050405020304" pitchFamily="18" charset="0"/>
              </a:rPr>
              <a:t>D decorates the walls of the library with books</a:t>
            </a:r>
          </a:p>
          <a:p>
            <a:r>
              <a:rPr lang="en-US" altLang="zh-CN" sz="2200" dirty="0">
                <a:latin typeface="Times New Roman" panose="02020603050405020304" pitchFamily="18" charset="0"/>
              </a:rPr>
              <a:t>E contains books and printing blocks from 1251</a:t>
            </a:r>
          </a:p>
          <a:p>
            <a:r>
              <a:rPr lang="en-US" altLang="zh-CN" sz="2200" dirty="0">
                <a:latin typeface="Times New Roman" panose="02020603050405020304" pitchFamily="18" charset="0"/>
              </a:rPr>
              <a:t>F one of the oldest academic libraries completed in 1373</a:t>
            </a:r>
          </a:p>
          <a:p>
            <a:r>
              <a:rPr lang="en-US" altLang="zh-CN" sz="2200" dirty="0">
                <a:latin typeface="Times New Roman" panose="02020603050405020304" pitchFamily="18" charset="0"/>
              </a:rPr>
              <a:t>G houses the </a:t>
            </a:r>
            <a:r>
              <a:rPr lang="en-US" altLang="zh-CN" sz="2200" dirty="0" err="1">
                <a:latin typeface="Times New Roman" panose="02020603050405020304" pitchFamily="18" charset="0"/>
              </a:rPr>
              <a:t>Grimani</a:t>
            </a:r>
            <a:r>
              <a:rPr lang="en-US" altLang="zh-CN" sz="2200" dirty="0">
                <a:latin typeface="Times New Roman" panose="02020603050405020304" pitchFamily="18" charset="0"/>
              </a:rPr>
              <a:t> collection of sculptures</a:t>
            </a:r>
          </a:p>
          <a:p>
            <a:r>
              <a:rPr lang="en-US" altLang="zh-CN" sz="2200" dirty="0">
                <a:latin typeface="Times New Roman" panose="02020603050405020304" pitchFamily="18" charset="0"/>
              </a:rPr>
              <a:t>H made of iron</a:t>
            </a:r>
          </a:p>
          <a:p>
            <a:r>
              <a:rPr lang="en-US" altLang="zh-CN" sz="2200" dirty="0">
                <a:latin typeface="Times New Roman" panose="02020603050405020304" pitchFamily="18" charset="0"/>
              </a:rPr>
              <a:t>I the oldest surviving Chinese private library</a:t>
            </a:r>
            <a:endParaRPr lang="zh-CN" altLang="en-US" sz="2200" dirty="0">
              <a:effectLst/>
              <a:latin typeface="Times New Roman" panose="02020603050405020304" pitchFamily="18" charset="0"/>
              <a:ea typeface="宋体" panose="02010600030101010101" pitchFamily="2" charset="-122"/>
            </a:endParaRPr>
          </a:p>
        </p:txBody>
      </p:sp>
      <p:cxnSp>
        <p:nvCxnSpPr>
          <p:cNvPr id="10" name="直接连接符 9"/>
          <p:cNvCxnSpPr>
            <a:endCxn id="9" idx="1"/>
          </p:cNvCxnSpPr>
          <p:nvPr/>
        </p:nvCxnSpPr>
        <p:spPr>
          <a:xfrm>
            <a:off x="3514090" y="3171825"/>
            <a:ext cx="2258695" cy="1315085"/>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523615" y="3476625"/>
            <a:ext cx="2228850" cy="2695575"/>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552190" y="3848100"/>
            <a:ext cx="2209800" cy="196215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304665" y="4200525"/>
            <a:ext cx="1485900" cy="619125"/>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942715" y="4524375"/>
            <a:ext cx="1809750" cy="97155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237990" y="3476625"/>
            <a:ext cx="1504950" cy="1400175"/>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4521835" y="3124200"/>
            <a:ext cx="1249680" cy="2202815"/>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3666490" y="4211320"/>
            <a:ext cx="2094865" cy="1341755"/>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4037965" y="3838575"/>
            <a:ext cx="1752600" cy="2047875"/>
          </a:xfrm>
          <a:prstGeom prst="line">
            <a:avLst/>
          </a:prstGeom>
        </p:spPr>
        <p:style>
          <a:lnRef idx="1">
            <a:schemeClr val="accent1"/>
          </a:lnRef>
          <a:fillRef idx="0">
            <a:schemeClr val="accent1"/>
          </a:fillRef>
          <a:effectRef idx="0">
            <a:schemeClr val="accent1"/>
          </a:effectRef>
          <a:fontRef idx="minor">
            <a:schemeClr val="tx1"/>
          </a:fontRef>
        </p:style>
      </p:cxnSp>
      <p:sp>
        <p:nvSpPr>
          <p:cNvPr id="26" name="动作按钮: 转到主页 10">
            <a:hlinkClick r:id="rId6" action="ppaction://hlinksldjump" highlightClick="1"/>
          </p:cNvPr>
          <p:cNvSpPr/>
          <p:nvPr/>
        </p:nvSpPr>
        <p:spPr>
          <a:xfrm>
            <a:off x="11470226" y="5848464"/>
            <a:ext cx="633730" cy="49022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ppt_x"/>
                                          </p:val>
                                        </p:tav>
                                        <p:tav tm="100000">
                                          <p:val>
                                            <p:strVal val="#ppt_x"/>
                                          </p:val>
                                        </p:tav>
                                      </p:tavLst>
                                    </p:anim>
                                    <p:anim calcmode="lin" valueType="num">
                                      <p:cBhvr additive="base">
                                        <p:cTn id="2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ppt_x"/>
                                          </p:val>
                                        </p:tav>
                                        <p:tav tm="100000">
                                          <p:val>
                                            <p:strVal val="#ppt_x"/>
                                          </p:val>
                                        </p:tav>
                                      </p:tavLst>
                                    </p:anim>
                                    <p:anim calcmode="lin" valueType="num">
                                      <p:cBhvr additive="base">
                                        <p:cTn id="3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additive="base">
                                        <p:cTn id="38" dur="500" fill="hold"/>
                                        <p:tgtEl>
                                          <p:spTgt spid="18"/>
                                        </p:tgtEl>
                                        <p:attrNameLst>
                                          <p:attrName>ppt_x</p:attrName>
                                        </p:attrNameLst>
                                      </p:cBhvr>
                                      <p:tavLst>
                                        <p:tav tm="0">
                                          <p:val>
                                            <p:strVal val="#ppt_x"/>
                                          </p:val>
                                        </p:tav>
                                        <p:tav tm="100000">
                                          <p:val>
                                            <p:strVal val="#ppt_x"/>
                                          </p:val>
                                        </p:tav>
                                      </p:tavLst>
                                    </p:anim>
                                    <p:anim calcmode="lin" valueType="num">
                                      <p:cBhvr additive="base">
                                        <p:cTn id="39"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500" fill="hold"/>
                                        <p:tgtEl>
                                          <p:spTgt spid="20"/>
                                        </p:tgtEl>
                                        <p:attrNameLst>
                                          <p:attrName>ppt_x</p:attrName>
                                        </p:attrNameLst>
                                      </p:cBhvr>
                                      <p:tavLst>
                                        <p:tav tm="0">
                                          <p:val>
                                            <p:strVal val="#ppt_x"/>
                                          </p:val>
                                        </p:tav>
                                        <p:tav tm="100000">
                                          <p:val>
                                            <p:strVal val="#ppt_x"/>
                                          </p:val>
                                        </p:tav>
                                      </p:tavLst>
                                    </p:anim>
                                    <p:anim calcmode="lin" valueType="num">
                                      <p:cBhvr additive="base">
                                        <p:cTn id="45"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additive="base">
                                        <p:cTn id="50" dur="500" fill="hold"/>
                                        <p:tgtEl>
                                          <p:spTgt spid="22"/>
                                        </p:tgtEl>
                                        <p:attrNameLst>
                                          <p:attrName>ppt_x</p:attrName>
                                        </p:attrNameLst>
                                      </p:cBhvr>
                                      <p:tavLst>
                                        <p:tav tm="0">
                                          <p:val>
                                            <p:strVal val="#ppt_x"/>
                                          </p:val>
                                        </p:tav>
                                        <p:tav tm="100000">
                                          <p:val>
                                            <p:strVal val="#ppt_x"/>
                                          </p:val>
                                        </p:tav>
                                      </p:tavLst>
                                    </p:anim>
                                    <p:anim calcmode="lin" valueType="num">
                                      <p:cBhvr additive="base">
                                        <p:cTn id="51"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nodeType="clickEffect">
                                  <p:stCondLst>
                                    <p:cond delay="0"/>
                                  </p:stCondLst>
                                  <p:childTnLst>
                                    <p:set>
                                      <p:cBhvr>
                                        <p:cTn id="55" dur="1" fill="hold">
                                          <p:stCondLst>
                                            <p:cond delay="0"/>
                                          </p:stCondLst>
                                        </p:cTn>
                                        <p:tgtEl>
                                          <p:spTgt spid="25"/>
                                        </p:tgtEl>
                                        <p:attrNameLst>
                                          <p:attrName>style.visibility</p:attrName>
                                        </p:attrNameLst>
                                      </p:cBhvr>
                                      <p:to>
                                        <p:strVal val="visible"/>
                                      </p:to>
                                    </p:set>
                                    <p:anim calcmode="lin" valueType="num">
                                      <p:cBhvr additive="base">
                                        <p:cTn id="56" dur="500" fill="hold"/>
                                        <p:tgtEl>
                                          <p:spTgt spid="25"/>
                                        </p:tgtEl>
                                        <p:attrNameLst>
                                          <p:attrName>ppt_x</p:attrName>
                                        </p:attrNameLst>
                                      </p:cBhvr>
                                      <p:tavLst>
                                        <p:tav tm="0">
                                          <p:val>
                                            <p:strVal val="#ppt_x"/>
                                          </p:val>
                                        </p:tav>
                                        <p:tav tm="100000">
                                          <p:val>
                                            <p:strVal val="#ppt_x"/>
                                          </p:val>
                                        </p:tav>
                                      </p:tavLst>
                                    </p:anim>
                                    <p:anim calcmode="lin" valueType="num">
                                      <p:cBhvr additive="base">
                                        <p:cTn id="57"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58" restart="whenNotActive" fill="hold" evtFilter="cancelBubble" nodeType="interactiveSeq">
                <p:stCondLst>
                  <p:cond evt="onClick" delay="0">
                    <p:tgtEl>
                      <p:spTgt spid="4"/>
                    </p:tgtEl>
                  </p:cond>
                </p:stCondLst>
                <p:endSync evt="end" delay="0">
                  <p:rtn val="all"/>
                </p:endSync>
                <p:childTnLst>
                  <p:par>
                    <p:cTn id="59" fill="hold">
                      <p:stCondLst>
                        <p:cond delay="0"/>
                      </p:stCondLst>
                      <p:childTnLst>
                        <p:par>
                          <p:cTn id="60" fill="hold">
                            <p:stCondLst>
                              <p:cond delay="0"/>
                            </p:stCondLst>
                            <p:childTnLst>
                              <p:par>
                                <p:cTn id="61" presetID="1" presetClass="mediacall" presetSubtype="0" fill="hold" nodeType="clickEffect">
                                  <p:stCondLst>
                                    <p:cond delay="0"/>
                                  </p:stCondLst>
                                  <p:childTnLst>
                                    <p:cmd type="call" cmd="playFrom(0.0)">
                                      <p:cBhvr>
                                        <p:cTn id="62" dur="20804" fill="hold"/>
                                        <p:tgtEl>
                                          <p:spTgt spid="4"/>
                                        </p:tgtEl>
                                      </p:cBhvr>
                                    </p:cmd>
                                  </p:childTnLst>
                                </p:cTn>
                              </p:par>
                            </p:childTnLst>
                          </p:cTn>
                        </p:par>
                      </p:childTnLst>
                    </p:cTn>
                  </p:par>
                </p:childTnLst>
              </p:cTn>
              <p:nextCondLst>
                <p:cond evt="onClick" delay="0">
                  <p:tgtEl>
                    <p:spTgt spid="4"/>
                  </p:tgtEl>
                </p:cond>
              </p:nextCondLst>
            </p:seq>
            <p:audio>
              <p:cMediaNode vol="80000">
                <p:cTn id="63" fill="hold" display="0">
                  <p:stCondLst>
                    <p:cond delay="indefinite"/>
                  </p:stCondLst>
                  <p:endCondLst>
                    <p:cond evt="onStopAudio" delay="0">
                      <p:tgtEl>
                        <p:sldTgt/>
                      </p:tgtEl>
                    </p:cond>
                  </p:endCondLst>
                </p:cTn>
                <p:tgtEl>
                  <p:spTgt spid="4"/>
                </p:tgtEl>
              </p:cMediaNode>
            </p:audio>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Further Enhancement</a:t>
            </a: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530" y="1835785"/>
            <a:ext cx="10979785" cy="2614930"/>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endPar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endParaRP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2 </a:t>
            </a:r>
            <a:r>
              <a:rPr lang="en-US" altLang="zh-CN" sz="2400" b="1" dirty="0">
                <a:solidFill>
                  <a:srgbClr val="FFC000"/>
                </a:solidFill>
                <a:latin typeface="Calibri" panose="020F0502020204030204" pitchFamily="34" charset="0"/>
                <a:cs typeface="Calibri" panose="020F0502020204030204" pitchFamily="34" charset="0"/>
                <a:sym typeface="+mn-ea"/>
              </a:rPr>
              <a:t>Writing Task</a:t>
            </a:r>
            <a:endParaRPr lang="en-US" altLang="zh-CN" sz="2400" b="1" dirty="0">
              <a:solidFill>
                <a:srgbClr val="FFC000"/>
              </a:solidFill>
              <a:latin typeface="Calibri" panose="020F0502020204030204" pitchFamily="34" charset="0"/>
              <a:cs typeface="Calibri" panose="020F0502020204030204" pitchFamily="34" charset="0"/>
            </a:endParaRPr>
          </a:p>
          <a:p>
            <a:pPr indent="0" algn="just" fontAlgn="auto">
              <a:lnSpc>
                <a:spcPct val="114000"/>
              </a:lnSpc>
            </a:pPr>
            <a:r>
              <a:rPr lang="en-US" altLang="zh-CN" sz="2400" i="1" dirty="0">
                <a:solidFill>
                  <a:srgbClr val="0070C0"/>
                </a:solidFill>
                <a:latin typeface="Calibri" panose="020F0502020204030204" pitchFamily="34" charset="0"/>
                <a:cs typeface="Calibri" panose="020F0502020204030204" pitchFamily="34" charset="0"/>
                <a:sym typeface="+mn-ea"/>
              </a:rPr>
              <a:t>2) Focus on the main purpose for which you use your university library and write </a:t>
            </a:r>
            <a:endParaRPr lang="en-US" altLang="zh-CN" sz="2400" i="1" dirty="0">
              <a:solidFill>
                <a:srgbClr val="0070C0"/>
              </a:solidFill>
              <a:latin typeface="Calibri" panose="020F0502020204030204" pitchFamily="34" charset="0"/>
              <a:cs typeface="Calibri" panose="020F0502020204030204" pitchFamily="34" charset="0"/>
            </a:endParaRPr>
          </a:p>
          <a:p>
            <a:pPr indent="0" algn="just" fontAlgn="auto">
              <a:lnSpc>
                <a:spcPct val="114000"/>
              </a:lnSpc>
            </a:pPr>
            <a:r>
              <a:rPr lang="en-US" altLang="zh-CN" sz="2400" i="1" dirty="0">
                <a:solidFill>
                  <a:srgbClr val="0070C0"/>
                </a:solidFill>
                <a:latin typeface="Calibri" panose="020F0502020204030204" pitchFamily="34" charset="0"/>
                <a:cs typeface="Calibri" panose="020F0502020204030204" pitchFamily="34" charset="0"/>
                <a:sym typeface="+mn-ea"/>
              </a:rPr>
              <a:t>a short essay of about 200 words to state your idea. You can begin your essay </a:t>
            </a:r>
            <a:endParaRPr lang="en-US" altLang="zh-CN" sz="2400" i="1" dirty="0">
              <a:solidFill>
                <a:srgbClr val="0070C0"/>
              </a:solidFill>
              <a:latin typeface="Calibri" panose="020F0502020204030204" pitchFamily="34" charset="0"/>
              <a:cs typeface="Calibri" panose="020F0502020204030204" pitchFamily="34" charset="0"/>
            </a:endParaRPr>
          </a:p>
          <a:p>
            <a:pPr indent="0" algn="just" fontAlgn="auto">
              <a:lnSpc>
                <a:spcPct val="114000"/>
              </a:lnSpc>
            </a:pPr>
            <a:r>
              <a:rPr lang="en-US" altLang="zh-CN" sz="2400" i="1" dirty="0">
                <a:solidFill>
                  <a:srgbClr val="0070C0"/>
                </a:solidFill>
                <a:latin typeface="Calibri" panose="020F0502020204030204" pitchFamily="34" charset="0"/>
                <a:cs typeface="Calibri" panose="020F0502020204030204" pitchFamily="34" charset="0"/>
                <a:sym typeface="+mn-ea"/>
              </a:rPr>
              <a:t>with “I often go to the library because I need to/like to…”</a:t>
            </a:r>
            <a:endParaRPr lang="en-US" altLang="zh-CN" sz="2400" i="1" dirty="0">
              <a:solidFill>
                <a:srgbClr val="0070C0"/>
              </a:solidFill>
              <a:latin typeface="Calibri" panose="020F0502020204030204" pitchFamily="34" charset="0"/>
              <a:cs typeface="Calibri" panose="020F0502020204030204" pitchFamily="34" charset="0"/>
            </a:endParaRPr>
          </a:p>
        </p:txBody>
      </p:sp>
      <p:pic>
        <p:nvPicPr>
          <p:cNvPr id="14" name="图片 13"/>
          <p:cNvPicPr>
            <a:picLocks noChangeAspect="1"/>
          </p:cNvPicPr>
          <p:nvPr/>
        </p:nvPicPr>
        <p:blipFill>
          <a:blip r:embed="rId3"/>
          <a:stretch>
            <a:fillRect/>
          </a:stretch>
        </p:blipFill>
        <p:spPr>
          <a:xfrm>
            <a:off x="562057" y="1788969"/>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4"/>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954107"/>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Further Enhancement</a:t>
            </a:r>
          </a:p>
          <a:p>
            <a:pPr marL="342900" indent="-342900">
              <a:buFont typeface="Wingdings" panose="05000000000000000000" pitchFamily="2" charset="2"/>
              <a:buChar char="u"/>
            </a:pPr>
            <a:endParaRPr lang="en-US" altLang="zh-CN" sz="2800" b="1" dirty="0">
              <a:solidFill>
                <a:srgbClr val="00B050"/>
              </a:solidFill>
              <a:latin typeface="Bradley Hand ITC" panose="03070402050302030203" pitchFamily="66" charset="0"/>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530" y="1489710"/>
            <a:ext cx="10979785" cy="932180"/>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2 </a:t>
            </a:r>
            <a:r>
              <a:rPr lang="en-US" altLang="zh-CN" sz="2400" b="1" dirty="0">
                <a:solidFill>
                  <a:srgbClr val="FFC000"/>
                </a:solidFill>
                <a:latin typeface="Calibri" panose="020F0502020204030204" pitchFamily="34" charset="0"/>
                <a:cs typeface="Calibri" panose="020F0502020204030204" pitchFamily="34" charset="0"/>
                <a:sym typeface="+mn-ea"/>
              </a:rPr>
              <a:t>Writing Task</a:t>
            </a:r>
            <a:endParaRPr lang="en-US" altLang="zh-CN" sz="2400" i="1" dirty="0">
              <a:solidFill>
                <a:srgbClr val="0070C0"/>
              </a:solidFill>
              <a:latin typeface="Calibri" panose="020F0502020204030204" pitchFamily="34" charset="0"/>
              <a:cs typeface="Calibri" panose="020F0502020204030204" pitchFamily="34" charset="0"/>
            </a:endParaRPr>
          </a:p>
        </p:txBody>
      </p:sp>
      <p:pic>
        <p:nvPicPr>
          <p:cNvPr id="14" name="图片 13"/>
          <p:cNvPicPr>
            <a:picLocks noChangeAspect="1"/>
          </p:cNvPicPr>
          <p:nvPr/>
        </p:nvPicPr>
        <p:blipFill>
          <a:blip r:embed="rId3"/>
          <a:stretch>
            <a:fillRect/>
          </a:stretch>
        </p:blipFill>
        <p:spPr>
          <a:xfrm>
            <a:off x="562057" y="1442894"/>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4"/>
            <a:stretch>
              <a:fillRect/>
            </a:stretch>
          </p:blipFill>
          <p:spPr>
            <a:xfrm>
              <a:off x="1635" y="568"/>
              <a:ext cx="1538" cy="1537"/>
            </a:xfrm>
            <a:prstGeom prst="rect">
              <a:avLst/>
            </a:prstGeom>
            <a:noFill/>
            <a:ln w="9525">
              <a:noFill/>
            </a:ln>
          </p:spPr>
        </p:pic>
      </p:grpSp>
      <p:sp>
        <p:nvSpPr>
          <p:cNvPr id="8" name="文本框 7"/>
          <p:cNvSpPr txBox="1"/>
          <p:nvPr/>
        </p:nvSpPr>
        <p:spPr>
          <a:xfrm>
            <a:off x="787400" y="2691130"/>
            <a:ext cx="10643235" cy="2452370"/>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a:spAutoFit/>
          </a:bodyPr>
          <a:lstStyle/>
          <a:p>
            <a:pPr algn="just">
              <a:lnSpc>
                <a:spcPts val="2000"/>
              </a:lnSpc>
            </a:pPr>
            <a:r>
              <a:rPr lang="en-US" altLang="zh-CN" sz="2400" i="1" kern="100" dirty="0">
                <a:solidFill>
                  <a:srgbClr val="C00000"/>
                </a:solidFill>
                <a:latin typeface="Calibri" panose="020F0502020204030204" pitchFamily="34" charset="0"/>
                <a:ea typeface="宋体" panose="02010600030101010101" pitchFamily="2" charset="-122"/>
                <a:cs typeface="Calibri" panose="020F0502020204030204" pitchFamily="34" charset="0"/>
              </a:rPr>
              <a:t>Sample Essay from a Student: </a:t>
            </a:r>
            <a:endParaRPr lang="en-US" altLang="zh-CN" sz="2400" i="1"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a:p>
            <a:pPr>
              <a:lnSpc>
                <a:spcPct val="114000"/>
              </a:lnSpc>
            </a:pPr>
            <a:r>
              <a:rPr lang="en-US" altLang="zh-CN" sz="2000" dirty="0">
                <a:latin typeface="Calibri" panose="020F0502020204030204" pitchFamily="34" charset="0"/>
                <a:cs typeface="Calibri" panose="020F0502020204030204" pitchFamily="34" charset="0"/>
              </a:rPr>
              <a:t>Our library is located in the center of the campus. It is a five-</a:t>
            </a:r>
            <a:r>
              <a:rPr lang="en-US" altLang="zh-CN" sz="2000" dirty="0" err="1">
                <a:latin typeface="Calibri" panose="020F0502020204030204" pitchFamily="34" charset="0"/>
                <a:cs typeface="Calibri" panose="020F0502020204030204" pitchFamily="34" charset="0"/>
              </a:rPr>
              <a:t>storey</a:t>
            </a:r>
            <a:r>
              <a:rPr lang="en-US" altLang="zh-CN" sz="2000" dirty="0">
                <a:latin typeface="Calibri" panose="020F0502020204030204" pitchFamily="34" charset="0"/>
                <a:cs typeface="Calibri" panose="020F0502020204030204" pitchFamily="34" charset="0"/>
              </a:rPr>
              <a:t> modern building that looks like a stack of books. It contains 2,381,000 print books and 2,539,000 e-books. Many students and faculty members use the library every day, and I am one of them. </a:t>
            </a:r>
          </a:p>
          <a:p>
            <a:pPr>
              <a:lnSpc>
                <a:spcPct val="114000"/>
              </a:lnSpc>
            </a:pPr>
            <a:r>
              <a:rPr lang="en-US" altLang="zh-CN" sz="2000" dirty="0">
                <a:latin typeface="Calibri" panose="020F0502020204030204" pitchFamily="34" charset="0"/>
                <a:cs typeface="Calibri" panose="020F0502020204030204" pitchFamily="34" charset="0"/>
              </a:rPr>
              <a:t>I like to go to the library because I need a quiet place to work on my assignments, and the library is the best place. In the library I can be fully concentrated, reading and working on my assignments with the least disturbance.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954107"/>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Further Enhancement</a:t>
            </a:r>
          </a:p>
          <a:p>
            <a:pPr marL="342900" indent="-342900">
              <a:buFont typeface="Wingdings" panose="05000000000000000000" pitchFamily="2" charset="2"/>
              <a:buChar char="u"/>
            </a:pPr>
            <a:endParaRPr lang="en-US" altLang="zh-CN" sz="2800" b="1" dirty="0">
              <a:solidFill>
                <a:srgbClr val="00B050"/>
              </a:solidFill>
              <a:latin typeface="Bradley Hand ITC" panose="03070402050302030203" pitchFamily="66" charset="0"/>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530" y="1489710"/>
            <a:ext cx="10979785" cy="932180"/>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2 </a:t>
            </a:r>
            <a:r>
              <a:rPr lang="en-US" altLang="zh-CN" sz="2400" b="1" dirty="0">
                <a:solidFill>
                  <a:srgbClr val="FFC000"/>
                </a:solidFill>
                <a:latin typeface="Calibri" panose="020F0502020204030204" pitchFamily="34" charset="0"/>
                <a:cs typeface="Calibri" panose="020F0502020204030204" pitchFamily="34" charset="0"/>
                <a:sym typeface="+mn-ea"/>
              </a:rPr>
              <a:t>Writing Task</a:t>
            </a:r>
            <a:endParaRPr lang="en-US" altLang="zh-CN" sz="2400" i="1" dirty="0">
              <a:solidFill>
                <a:srgbClr val="0070C0"/>
              </a:solidFill>
              <a:latin typeface="Calibri" panose="020F0502020204030204" pitchFamily="34" charset="0"/>
              <a:cs typeface="Calibri" panose="020F0502020204030204" pitchFamily="34" charset="0"/>
            </a:endParaRPr>
          </a:p>
        </p:txBody>
      </p:sp>
      <p:pic>
        <p:nvPicPr>
          <p:cNvPr id="14" name="图片 13"/>
          <p:cNvPicPr>
            <a:picLocks noChangeAspect="1"/>
          </p:cNvPicPr>
          <p:nvPr/>
        </p:nvPicPr>
        <p:blipFill>
          <a:blip r:embed="rId3"/>
          <a:stretch>
            <a:fillRect/>
          </a:stretch>
        </p:blipFill>
        <p:spPr>
          <a:xfrm>
            <a:off x="562057" y="1442894"/>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4"/>
            <a:stretch>
              <a:fillRect/>
            </a:stretch>
          </p:blipFill>
          <p:spPr>
            <a:xfrm>
              <a:off x="1635" y="568"/>
              <a:ext cx="1538" cy="1537"/>
            </a:xfrm>
            <a:prstGeom prst="rect">
              <a:avLst/>
            </a:prstGeom>
            <a:noFill/>
            <a:ln w="9525">
              <a:noFill/>
            </a:ln>
          </p:spPr>
        </p:pic>
      </p:grpSp>
      <p:sp>
        <p:nvSpPr>
          <p:cNvPr id="8" name="文本框 7"/>
          <p:cNvSpPr txBox="1"/>
          <p:nvPr/>
        </p:nvSpPr>
        <p:spPr>
          <a:xfrm>
            <a:off x="787400" y="2780030"/>
            <a:ext cx="10643235" cy="2879250"/>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a:spAutoFit/>
          </a:bodyPr>
          <a:lstStyle/>
          <a:p>
            <a:pPr>
              <a:lnSpc>
                <a:spcPct val="114000"/>
              </a:lnSpc>
            </a:pPr>
            <a:r>
              <a:rPr lang="en-US" altLang="zh-CN" sz="2000" dirty="0">
                <a:latin typeface="Calibri" panose="020F0502020204030204" pitchFamily="34" charset="0"/>
                <a:cs typeface="Calibri" panose="020F0502020204030204" pitchFamily="34" charset="0"/>
              </a:rPr>
              <a:t>In addition, the library contains massive amounts of books, academic journals and e-books, which we can consult whenever we need to if we work in the library. Moreover, the library is a perfect place for us to meet our study group and work on the group project. We can reserve group study rooms for our discussions and we don’t need to worry that our discussions will bother others working in the library. </a:t>
            </a:r>
          </a:p>
          <a:p>
            <a:pPr>
              <a:lnSpc>
                <a:spcPct val="114000"/>
              </a:lnSpc>
            </a:pPr>
            <a:r>
              <a:rPr lang="en-US" altLang="zh-CN" sz="2000" dirty="0">
                <a:latin typeface="Calibri" panose="020F0502020204030204" pitchFamily="34" charset="0"/>
                <a:cs typeface="Calibri" panose="020F0502020204030204" pitchFamily="34" charset="0"/>
              </a:rPr>
              <a:t>Our university library is the best place for reading and studying. I will continue to use it and it will surely enrich my university life. It will become one of the most unforgettable places when I </a:t>
            </a:r>
            <a:r>
              <a:rPr lang="en-US" altLang="zh-CN" sz="2000">
                <a:latin typeface="Calibri" panose="020F0502020204030204" pitchFamily="34" charset="0"/>
                <a:cs typeface="Calibri" panose="020F0502020204030204" pitchFamily="34" charset="0"/>
              </a:rPr>
              <a:t>recall my university </a:t>
            </a:r>
            <a:r>
              <a:rPr lang="en-US" altLang="zh-CN" sz="2000" dirty="0">
                <a:latin typeface="Calibri" panose="020F0502020204030204" pitchFamily="34" charset="0"/>
                <a:cs typeface="Calibri" panose="020F0502020204030204" pitchFamily="34" charset="0"/>
              </a:rPr>
              <a:t>life in the future.</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Further Enhancement</a:t>
            </a: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530" y="1754505"/>
            <a:ext cx="10979785" cy="2194560"/>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endPar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endParaRP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3 </a:t>
            </a:r>
            <a:r>
              <a:rPr lang="en-US" altLang="zh-CN" sz="2400" b="1" dirty="0">
                <a:solidFill>
                  <a:srgbClr val="FFC000"/>
                </a:solidFill>
                <a:latin typeface="Calibri" panose="020F0502020204030204" pitchFamily="34" charset="0"/>
                <a:cs typeface="Calibri" panose="020F0502020204030204" pitchFamily="34" charset="0"/>
                <a:sym typeface="+mn-ea"/>
              </a:rPr>
              <a:t>Peer Conferencing and Revision</a:t>
            </a:r>
            <a:endParaRPr lang="en-US" altLang="zh-CN" sz="2400" b="1" dirty="0">
              <a:solidFill>
                <a:srgbClr val="FFC000"/>
              </a:solidFill>
              <a:latin typeface="Calibri" panose="020F0502020204030204" pitchFamily="34" charset="0"/>
              <a:cs typeface="Calibri" panose="020F0502020204030204" pitchFamily="34" charset="0"/>
            </a:endParaRPr>
          </a:p>
          <a:p>
            <a:pPr indent="0" algn="just" fontAlgn="auto">
              <a:lnSpc>
                <a:spcPct val="114000"/>
              </a:lnSpc>
            </a:pPr>
            <a:r>
              <a:rPr lang="en-US" altLang="zh-CN" sz="2400" i="1" dirty="0">
                <a:solidFill>
                  <a:srgbClr val="0070C0"/>
                </a:solidFill>
                <a:latin typeface="Calibri" panose="020F0502020204030204" pitchFamily="34" charset="0"/>
                <a:cs typeface="Calibri" panose="020F0502020204030204" pitchFamily="34" charset="0"/>
                <a:sym typeface="+mn-ea"/>
              </a:rPr>
              <a:t>Work in groups of four and share with your peers the essay you have written. </a:t>
            </a:r>
          </a:p>
          <a:p>
            <a:pPr indent="0" algn="just" fontAlgn="auto">
              <a:lnSpc>
                <a:spcPct val="114000"/>
              </a:lnSpc>
            </a:pPr>
            <a:r>
              <a:rPr lang="en-US" altLang="zh-CN" sz="2400" i="1" dirty="0">
                <a:solidFill>
                  <a:srgbClr val="0070C0"/>
                </a:solidFill>
                <a:latin typeface="Calibri" panose="020F0502020204030204" pitchFamily="34" charset="0"/>
                <a:cs typeface="Calibri" panose="020F0502020204030204" pitchFamily="34" charset="0"/>
                <a:sym typeface="+mn-ea"/>
              </a:rPr>
              <a:t>Revise it based on the feedback from your peers, and then post it on the course folder. </a:t>
            </a:r>
            <a:endParaRPr lang="en-US" altLang="zh-CN" sz="2400" i="1" dirty="0">
              <a:solidFill>
                <a:srgbClr val="0070C0"/>
              </a:solidFill>
              <a:latin typeface="Calibri" panose="020F0502020204030204" pitchFamily="34" charset="0"/>
              <a:cs typeface="Calibri" panose="020F0502020204030204" pitchFamily="34" charset="0"/>
            </a:endParaRPr>
          </a:p>
        </p:txBody>
      </p:sp>
      <p:pic>
        <p:nvPicPr>
          <p:cNvPr id="14" name="图片 13"/>
          <p:cNvPicPr>
            <a:picLocks noChangeAspect="1"/>
          </p:cNvPicPr>
          <p:nvPr/>
        </p:nvPicPr>
        <p:blipFill>
          <a:blip r:embed="rId3"/>
          <a:stretch>
            <a:fillRect/>
          </a:stretch>
        </p:blipFill>
        <p:spPr>
          <a:xfrm>
            <a:off x="562057" y="1707689"/>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4"/>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Further Enhancement</a:t>
            </a: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0" name="文本框 9"/>
          <p:cNvSpPr txBox="1"/>
          <p:nvPr/>
        </p:nvSpPr>
        <p:spPr>
          <a:xfrm>
            <a:off x="676396" y="1630513"/>
            <a:ext cx="12126689" cy="829945"/>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Reading Across Cultures</a:t>
            </a:r>
          </a:p>
          <a:p>
            <a:pPr indent="0" fontAlgn="auto">
              <a:lnSpc>
                <a:spcPct val="100000"/>
              </a:lnSpc>
            </a:pPr>
            <a:r>
              <a:rPr lang="en-US" altLang="zh-CN" sz="2400" i="1" dirty="0">
                <a:solidFill>
                  <a:srgbClr val="0070C0"/>
                </a:solidFill>
                <a:effectLst/>
                <a:latin typeface="Calibri" panose="020F0502020204030204" pitchFamily="34" charset="0"/>
                <a:ea typeface="等线" panose="02010600030101010101" pitchFamily="2" charset="-122"/>
                <a:cs typeface="Calibri" panose="020F0502020204030204" pitchFamily="34" charset="0"/>
                <a:sym typeface="+mn-ea"/>
              </a:rPr>
              <a:t>Read the quotes below and answer the following questions.</a:t>
            </a:r>
            <a:endParaRPr lang="en-US" altLang="zh-CN" sz="2400" i="1" dirty="0">
              <a:solidFill>
                <a:srgbClr val="0070C0"/>
              </a:solidFill>
              <a:effectLst/>
              <a:latin typeface="Calibri" panose="020F0502020204030204" pitchFamily="34" charset="0"/>
              <a:ea typeface="等线" panose="02010600030101010101" pitchFamily="2" charset="-122"/>
              <a:cs typeface="Calibri" panose="020F0502020204030204" pitchFamily="34" charset="0"/>
            </a:endParaRPr>
          </a:p>
        </p:txBody>
      </p:sp>
      <p:pic>
        <p:nvPicPr>
          <p:cNvPr id="13" name="图片 12"/>
          <p:cNvPicPr>
            <a:picLocks noChangeAspect="1"/>
          </p:cNvPicPr>
          <p:nvPr/>
        </p:nvPicPr>
        <p:blipFill>
          <a:blip r:embed="rId2"/>
          <a:stretch>
            <a:fillRect/>
          </a:stretch>
        </p:blipFill>
        <p:spPr>
          <a:xfrm>
            <a:off x="785203" y="1561607"/>
            <a:ext cx="640936" cy="562294"/>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6"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4"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5" name="图片 24"/>
            <p:cNvPicPr>
              <a:picLocks noChangeAspect="1"/>
            </p:cNvPicPr>
            <p:nvPr/>
          </p:nvPicPr>
          <p:blipFill>
            <a:blip r:embed="rId3"/>
            <a:stretch>
              <a:fillRect/>
            </a:stretch>
          </p:blipFill>
          <p:spPr>
            <a:xfrm>
              <a:off x="1635" y="568"/>
              <a:ext cx="1538" cy="1537"/>
            </a:xfrm>
            <a:prstGeom prst="rect">
              <a:avLst/>
            </a:prstGeom>
            <a:noFill/>
            <a:ln w="9525">
              <a:noFill/>
            </a:ln>
          </p:spPr>
        </p:pic>
      </p:gr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3895" y="2676525"/>
            <a:ext cx="7595870" cy="3092450"/>
          </a:xfrm>
          <a:prstGeom prst="rect">
            <a:avLst/>
          </a:prstGeom>
        </p:spPr>
      </p:pic>
      <p:sp>
        <p:nvSpPr>
          <p:cNvPr id="5" name="文本框 4"/>
          <p:cNvSpPr txBox="1"/>
          <p:nvPr/>
        </p:nvSpPr>
        <p:spPr>
          <a:xfrm>
            <a:off x="8432165" y="2778125"/>
            <a:ext cx="3380740" cy="2861310"/>
          </a:xfrm>
          <a:prstGeom prst="rect">
            <a:avLst/>
          </a:prstGeom>
          <a:noFill/>
        </p:spPr>
        <p:txBody>
          <a:bodyPr wrap="square" rtlCol="0">
            <a:spAutoFit/>
          </a:bodyPr>
          <a:lstStyle/>
          <a:p>
            <a:r>
              <a:rPr lang="en-US" altLang="zh-CN" sz="2000" dirty="0"/>
              <a:t>Nowadays, libraries are much more than a place where one can read books and journals. Libraries also house advanced electronic resources, including the Internet, digital library collections, remote access to a wide range of technology and instruction. </a:t>
            </a:r>
            <a:endParaRPr lang="zh-CN" altLang="en-US" sz="2400" dirty="0">
              <a:effectLst/>
              <a:ea typeface="宋体" panose="02010600030101010101" pitchFamily="2" charset="-122"/>
            </a:endParaRPr>
          </a:p>
        </p:txBody>
      </p:sp>
    </p:spTree>
  </p:cSld>
  <p:clrMapOvr>
    <a:masterClrMapping/>
  </p:clrMapOvr>
  <p:transition>
    <p:random/>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Further Enhancement</a:t>
            </a: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0" name="文本框 9"/>
          <p:cNvSpPr txBox="1"/>
          <p:nvPr/>
        </p:nvSpPr>
        <p:spPr>
          <a:xfrm>
            <a:off x="676396" y="1630513"/>
            <a:ext cx="12126689" cy="829945"/>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Reading Across Cultures</a:t>
            </a:r>
          </a:p>
          <a:p>
            <a:pPr indent="0" fontAlgn="auto">
              <a:lnSpc>
                <a:spcPct val="100000"/>
              </a:lnSpc>
            </a:pPr>
            <a:r>
              <a:rPr lang="en-US" altLang="zh-CN" sz="2400" i="1" dirty="0">
                <a:solidFill>
                  <a:srgbClr val="0070C0"/>
                </a:solidFill>
                <a:effectLst/>
                <a:latin typeface="Calibri" panose="020F0502020204030204" pitchFamily="34" charset="0"/>
                <a:ea typeface="等线" panose="02010600030101010101" pitchFamily="2" charset="-122"/>
                <a:cs typeface="Calibri" panose="020F0502020204030204" pitchFamily="34" charset="0"/>
                <a:sym typeface="+mn-ea"/>
              </a:rPr>
              <a:t>Read the quotes below and answer the following questions.</a:t>
            </a:r>
            <a:endParaRPr lang="en-US" altLang="zh-CN" sz="2400" i="1" dirty="0">
              <a:solidFill>
                <a:srgbClr val="0070C0"/>
              </a:solidFill>
              <a:effectLst/>
              <a:latin typeface="Calibri" panose="020F0502020204030204" pitchFamily="34" charset="0"/>
              <a:ea typeface="等线" panose="02010600030101010101" pitchFamily="2" charset="-122"/>
              <a:cs typeface="Calibri" panose="020F0502020204030204" pitchFamily="34" charset="0"/>
            </a:endParaRPr>
          </a:p>
        </p:txBody>
      </p:sp>
      <p:sp>
        <p:nvSpPr>
          <p:cNvPr id="12" name="动作按钮: 后退或前一项 11">
            <a:hlinkClick r:id="rId2" action="ppaction://hlinksldjump" highlightClick="1"/>
          </p:cNvPr>
          <p:cNvSpPr/>
          <p:nvPr/>
        </p:nvSpPr>
        <p:spPr>
          <a:xfrm>
            <a:off x="11210047" y="5848630"/>
            <a:ext cx="467139" cy="523192"/>
          </a:xfrm>
          <a:prstGeom prst="actionButtonBackPrevious">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3"/>
          <a:stretch>
            <a:fillRect/>
          </a:stretch>
        </p:blipFill>
        <p:spPr>
          <a:xfrm>
            <a:off x="785203" y="1561607"/>
            <a:ext cx="640936" cy="562294"/>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6"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4"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5" name="图片 24"/>
            <p:cNvPicPr>
              <a:picLocks noChangeAspect="1"/>
            </p:cNvPicPr>
            <p:nvPr/>
          </p:nvPicPr>
          <p:blipFill>
            <a:blip r:embed="rId4"/>
            <a:stretch>
              <a:fillRect/>
            </a:stretch>
          </p:blipFill>
          <p:spPr>
            <a:xfrm>
              <a:off x="1635" y="568"/>
              <a:ext cx="1538" cy="1537"/>
            </a:xfrm>
            <a:prstGeom prst="rect">
              <a:avLst/>
            </a:prstGeom>
            <a:noFill/>
            <a:ln w="9525">
              <a:noFill/>
            </a:ln>
          </p:spPr>
        </p:pic>
      </p:grpSp>
      <p:pic>
        <p:nvPicPr>
          <p:cNvPr id="18"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6200000">
            <a:off x="1056513" y="5474334"/>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6"/>
          <p:cNvSpPr>
            <a:spLocks noChangeArrowheads="1"/>
          </p:cNvSpPr>
          <p:nvPr/>
        </p:nvSpPr>
        <p:spPr bwMode="auto">
          <a:xfrm>
            <a:off x="1745130" y="5474333"/>
            <a:ext cx="2885929" cy="463846"/>
          </a:xfrm>
          <a:prstGeom prst="rect">
            <a:avLst/>
          </a:prstGeom>
          <a:noFill/>
          <a:ln>
            <a:noFill/>
          </a:ln>
          <a:effectLst/>
          <a:extLst>
            <a:ext uri="{909E8E84-426E-40DD-AFC4-6F175D3DCCD1}">
              <a14:hiddenFill xmlns:a14="http://schemas.microsoft.com/office/drawing/2010/main">
                <a:solidFill>
                  <a:srgbClr val="FEA50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pPr algn="just" eaLnBrk="0" hangingPunct="0">
              <a:spcAft>
                <a:spcPct val="40000"/>
              </a:spcAft>
              <a:buFont typeface="Wingdings" panose="05000000000000000000" pitchFamily="2" charset="2"/>
              <a:buNone/>
            </a:pPr>
            <a:r>
              <a:rPr lang="en-US" altLang="zh-CN" sz="2400" dirty="0">
                <a:solidFill>
                  <a:srgbClr val="000000"/>
                </a:solidFill>
                <a:ea typeface="宋体" panose="02010600030101010101" pitchFamily="2" charset="-122"/>
                <a:cs typeface="Arial" panose="020B0604020202020204" pitchFamily="34" charset="0"/>
              </a:rPr>
              <a:t>Open for discussion.</a:t>
            </a:r>
          </a:p>
        </p:txBody>
      </p:sp>
      <p:sp>
        <p:nvSpPr>
          <p:cNvPr id="6" name="文本框 5"/>
          <p:cNvSpPr txBox="1"/>
          <p:nvPr/>
        </p:nvSpPr>
        <p:spPr>
          <a:xfrm>
            <a:off x="787400" y="2701925"/>
            <a:ext cx="10422890" cy="2461260"/>
          </a:xfrm>
          <a:prstGeom prst="rect">
            <a:avLst/>
          </a:prstGeom>
          <a:noFill/>
        </p:spPr>
        <p:txBody>
          <a:bodyPr wrap="square" rtlCol="0">
            <a:spAutoFit/>
          </a:bodyPr>
          <a:lstStyle/>
          <a:p>
            <a:r>
              <a:rPr lang="en-US" altLang="zh-CN" sz="2200" dirty="0"/>
              <a:t>1. How do you understand the significance of libraries? What kind of role does the library play in your college life? </a:t>
            </a:r>
          </a:p>
          <a:p>
            <a:endParaRPr lang="en-US" altLang="zh-CN" sz="2200" dirty="0"/>
          </a:p>
          <a:p>
            <a:r>
              <a:rPr lang="en-US" altLang="zh-CN" sz="2200" dirty="0"/>
              <a:t>2. Have you been to some really impressive libraries? Can you tell your classmates your </a:t>
            </a:r>
            <a:r>
              <a:rPr lang="en-US" altLang="zh-CN" sz="2200" dirty="0" err="1"/>
              <a:t>favourite</a:t>
            </a:r>
            <a:r>
              <a:rPr lang="en-US" altLang="zh-CN" sz="2200" dirty="0"/>
              <a:t> library?</a:t>
            </a:r>
          </a:p>
          <a:p>
            <a:r>
              <a:rPr lang="en-US" altLang="zh-CN" sz="2200" dirty="0"/>
              <a:t> </a:t>
            </a:r>
          </a:p>
          <a:p>
            <a:r>
              <a:rPr lang="en-US" altLang="zh-CN" sz="2200" dirty="0"/>
              <a:t>3. Do you have any suggestions for your university library? </a:t>
            </a:r>
            <a:endParaRPr lang="zh-CN" altLang="en-US" sz="2200" dirty="0">
              <a:effectLst/>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500"/>
                                        <p:tgtEl>
                                          <p:spTgt spid="19"/>
                                        </p:tgtEl>
                                      </p:cBhvr>
                                    </p:animEffect>
                                  </p:childTnLst>
                                </p:cTn>
                              </p:par>
                              <p:par>
                                <p:cTn id="8" presetID="14" presetClass="entr" presetSubtype="1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randombar(horizontal)">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285750" indent="-285750">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Supplementary Resources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55015" y="1754505"/>
            <a:ext cx="6218555" cy="1353185"/>
          </a:xfrm>
          <a:prstGeom prst="rect">
            <a:avLst/>
          </a:prstGeom>
          <a:noFill/>
        </p:spPr>
        <p:txBody>
          <a:bodyPr wrap="square">
            <a:spAutoFit/>
          </a:bodyPr>
          <a:lstStyle/>
          <a:p>
            <a:pPr lvl="0">
              <a:lnSpc>
                <a:spcPct val="114000"/>
              </a:lnSpc>
            </a:pPr>
            <a:r>
              <a:rPr lang="en-US" altLang="zh-CN" sz="2400" dirty="0">
                <a:latin typeface="Calibri" panose="020F0502020204030204" pitchFamily="34" charset="0"/>
                <a:cs typeface="Calibri" panose="020F0502020204030204" pitchFamily="34" charset="0"/>
                <a:sym typeface="+mn-ea"/>
              </a:rPr>
              <a:t>1. Text</a:t>
            </a:r>
            <a:endParaRPr lang="zh-CN" altLang="zh-CN" sz="2400" dirty="0">
              <a:latin typeface="Calibri" panose="020F0502020204030204" pitchFamily="34" charset="0"/>
              <a:cs typeface="Calibri" panose="020F0502020204030204" pitchFamily="34" charset="0"/>
            </a:endParaRPr>
          </a:p>
          <a:p>
            <a:pPr>
              <a:lnSpc>
                <a:spcPct val="114000"/>
              </a:lnSpc>
            </a:pPr>
            <a:r>
              <a:rPr lang="en-US" altLang="zh-CN" sz="2400" dirty="0">
                <a:sym typeface="+mn-ea"/>
              </a:rPr>
              <a:t>Neil </a:t>
            </a:r>
            <a:r>
              <a:rPr lang="en-US" altLang="zh-CN" sz="2400" dirty="0" err="1">
                <a:sym typeface="+mn-ea"/>
              </a:rPr>
              <a:t>Gaiman</a:t>
            </a:r>
            <a:r>
              <a:rPr lang="en-US" altLang="zh-CN" sz="2400" dirty="0">
                <a:sym typeface="+mn-ea"/>
              </a:rPr>
              <a:t>: Why Our Future Depends on </a:t>
            </a:r>
            <a:br>
              <a:rPr lang="en-US" altLang="zh-CN" sz="2400" dirty="0">
                <a:sym typeface="+mn-ea"/>
              </a:rPr>
            </a:br>
            <a:r>
              <a:rPr lang="en-US" altLang="zh-CN" sz="2400" dirty="0">
                <a:sym typeface="+mn-ea"/>
              </a:rPr>
              <a:t>Libraries, Reading and Daydreaming</a:t>
            </a:r>
            <a:r>
              <a:rPr lang="en-US" altLang="zh-CN" sz="2400" dirty="0">
                <a:latin typeface="Calibri" panose="020F0502020204030204" pitchFamily="34" charset="0"/>
                <a:cs typeface="Calibri" panose="020F0502020204030204" pitchFamily="34" charset="0"/>
                <a:sym typeface="+mn-ea"/>
              </a:rPr>
              <a:t> </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5" name="文本框 4"/>
          <p:cNvSpPr txBox="1"/>
          <p:nvPr/>
        </p:nvSpPr>
        <p:spPr>
          <a:xfrm>
            <a:off x="7091296" y="4669254"/>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20" name="文本框 19"/>
          <p:cNvSpPr txBox="1"/>
          <p:nvPr/>
        </p:nvSpPr>
        <p:spPr>
          <a:xfrm>
            <a:off x="755015" y="3850450"/>
            <a:ext cx="4351655" cy="860425"/>
          </a:xfrm>
          <a:prstGeom prst="rect">
            <a:avLst/>
          </a:prstGeom>
          <a:noFill/>
        </p:spPr>
        <p:txBody>
          <a:bodyPr wrap="none" rtlCol="0">
            <a:spAutoFit/>
          </a:bodyPr>
          <a:lstStyle/>
          <a:p>
            <a:pPr lvl="0" algn="just">
              <a:lnSpc>
                <a:spcPts val="2000"/>
              </a:lnSpc>
            </a:pPr>
            <a:r>
              <a:rPr lang="en-US" altLang="zh-CN" sz="2400" dirty="0">
                <a:latin typeface="Calibri" panose="020F0502020204030204" pitchFamily="34" charset="0"/>
                <a:cs typeface="Calibri" panose="020F0502020204030204" pitchFamily="34" charset="0"/>
                <a:sym typeface="+mn-ea"/>
              </a:rPr>
              <a:t>2.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Video </a:t>
            </a:r>
            <a:endParaRPr lang="en-US"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lvl="0" algn="just">
              <a:lnSpc>
                <a:spcPts val="2000"/>
              </a:lnSpc>
            </a:pP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a:p>
            <a:pPr algn="just">
              <a:lnSpc>
                <a:spcPts val="2000"/>
              </a:lnSpc>
            </a:pPr>
            <a:r>
              <a:rPr lang="en-US" altLang="zh-CN" sz="2400" dirty="0">
                <a:sym typeface="+mn-ea"/>
              </a:rPr>
              <a:t>The 15 Best Libraries in the World</a:t>
            </a:r>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2"/>
            <a:stretch>
              <a:fillRect/>
            </a:stretch>
          </p:blipFill>
          <p:spPr>
            <a:xfrm>
              <a:off x="1635" y="568"/>
              <a:ext cx="1538" cy="1537"/>
            </a:xfrm>
            <a:prstGeom prst="rect">
              <a:avLst/>
            </a:prstGeom>
            <a:noFill/>
            <a:ln w="9525">
              <a:noFill/>
            </a:ln>
          </p:spPr>
        </p:pic>
      </p:gr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69405" y="2002155"/>
            <a:ext cx="1077595" cy="1077595"/>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05312" y="3629550"/>
            <a:ext cx="3934238" cy="1885833"/>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285750" indent="-285750">
              <a:buFont typeface="Wingdings" panose="05000000000000000000" pitchFamily="2" charset="2"/>
              <a:buChar char="u"/>
            </a:pPr>
            <a:r>
              <a:rPr lang="en-US" altLang="zh-CN" sz="2800" b="1">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Supplementary Resources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7" name="文本框 6"/>
          <p:cNvSpPr txBox="1"/>
          <p:nvPr/>
        </p:nvSpPr>
        <p:spPr>
          <a:xfrm>
            <a:off x="710642" y="1542002"/>
            <a:ext cx="10880723" cy="862330"/>
          </a:xfrm>
          <a:prstGeom prst="rect">
            <a:avLst/>
          </a:prstGeom>
          <a:noFill/>
        </p:spPr>
        <p:txBody>
          <a:bodyPr wrap="square">
            <a:spAutoFit/>
          </a:bodyPr>
          <a:lstStyle/>
          <a:p>
            <a:pPr>
              <a:lnSpc>
                <a:spcPct val="114000"/>
              </a:lnSpc>
            </a:pPr>
            <a:r>
              <a:rPr lang="en-US" altLang="zh-CN" sz="2400" dirty="0">
                <a:latin typeface="Calibri" panose="020F0502020204030204" pitchFamily="34" charset="0"/>
                <a:cs typeface="Calibri" panose="020F0502020204030204" pitchFamily="34" charset="0"/>
              </a:rPr>
              <a:t>3. Prose  </a:t>
            </a:r>
          </a:p>
          <a:p>
            <a:pPr>
              <a:lnSpc>
                <a:spcPct val="114000"/>
              </a:lnSpc>
            </a:pPr>
            <a:r>
              <a:rPr lang="en-US" altLang="zh-CN" sz="2000">
                <a:latin typeface="Calibri" panose="020F0502020204030204" pitchFamily="34" charset="0"/>
                <a:cs typeface="Calibri" panose="020F0502020204030204" pitchFamily="34" charset="0"/>
              </a:rPr>
              <a:t>                                                        </a:t>
            </a:r>
            <a:r>
              <a:rPr lang="en-US" altLang="zh-CN" sz="2000" b="1">
                <a:latin typeface="Calibri" panose="020F0502020204030204" pitchFamily="34" charset="0"/>
                <a:cs typeface="Calibri" panose="020F0502020204030204" pitchFamily="34" charset="0"/>
              </a:rPr>
              <a:t>Peking </a:t>
            </a:r>
            <a:r>
              <a:rPr lang="en-US" altLang="zh-CN" sz="2000" b="1" dirty="0">
                <a:latin typeface="Calibri" panose="020F0502020204030204" pitchFamily="34" charset="0"/>
                <a:cs typeface="Calibri" panose="020F0502020204030204" pitchFamily="34" charset="0"/>
              </a:rPr>
              <a:t>University Library and I         </a:t>
            </a:r>
            <a:r>
              <a:rPr lang="en-US" altLang="zh-CN" sz="2000" dirty="0">
                <a:latin typeface="Calibri" panose="020F0502020204030204" pitchFamily="34" charset="0"/>
                <a:cs typeface="Calibri" panose="020F0502020204030204" pitchFamily="34" charset="0"/>
              </a:rPr>
              <a:t>Ji </a:t>
            </a:r>
            <a:r>
              <a:rPr lang="en-US" altLang="zh-CN" sz="2000" dirty="0" err="1">
                <a:latin typeface="Calibri" panose="020F0502020204030204" pitchFamily="34" charset="0"/>
                <a:cs typeface="Calibri" panose="020F0502020204030204" pitchFamily="34" charset="0"/>
              </a:rPr>
              <a:t>Xianlin</a:t>
            </a:r>
            <a:endParaRPr lang="en-US" altLang="zh-CN" sz="2000" dirty="0">
              <a:latin typeface="Calibri" panose="020F0502020204030204" pitchFamily="34" charset="0"/>
              <a:cs typeface="Calibri" panose="020F0502020204030204" pitchFamily="34" charset="0"/>
            </a:endParaRPr>
          </a:p>
        </p:txBody>
      </p:sp>
      <p:sp>
        <p:nvSpPr>
          <p:cNvPr id="8" name="文本框 7"/>
          <p:cNvSpPr txBox="1"/>
          <p:nvPr/>
        </p:nvSpPr>
        <p:spPr>
          <a:xfrm>
            <a:off x="710565" y="2521585"/>
            <a:ext cx="10720070" cy="3743960"/>
          </a:xfrm>
          <a:prstGeom prst="rect">
            <a:avLst/>
          </a:prstGeom>
          <a:noFill/>
        </p:spPr>
        <p:txBody>
          <a:bodyPr wrap="square" rtlCol="0">
            <a:spAutoFit/>
          </a:bodyPr>
          <a:lstStyle/>
          <a:p>
            <a:pPr fontAlgn="auto">
              <a:lnSpc>
                <a:spcPct val="120000"/>
              </a:lnSpc>
            </a:pPr>
            <a:r>
              <a:rPr lang="en-US" altLang="zh-CN" sz="2200" dirty="0">
                <a:latin typeface="Times New Roman" panose="02020603050405020304" pitchFamily="18" charset="0"/>
              </a:rPr>
              <a:t>I cherish a particular affection for Peking University Library—an affection that has hidden deep in my heart without my knowledge. Therefore, recently when the curator asked me to write an article on the library, I readily agreed without any hesitation. Nevertheless, immediately afterwards, I felt a bit surprised at the rash promise I had made, for, with already too many irons in the fire, I could hardly have time to spare. What had made me give the promise? Could I have done that had it not been for my deep-seated affection for the University library? </a:t>
            </a:r>
          </a:p>
          <a:p>
            <a:pPr fontAlgn="auto">
              <a:lnSpc>
                <a:spcPct val="120000"/>
              </a:lnSpc>
            </a:pPr>
            <a:r>
              <a:rPr lang="en-US" altLang="zh-CN" sz="2200" dirty="0">
                <a:latin typeface="Times New Roman" panose="02020603050405020304" pitchFamily="18" charset="0"/>
              </a:rPr>
              <a:t>Every tree has its roots and every river its source. My deep affection for the University library has an origin of long standing. </a:t>
            </a:r>
          </a:p>
        </p:txBody>
      </p:sp>
    </p:spTree>
  </p:cSld>
  <p:clrMapOvr>
    <a:masterClrMapping/>
  </p:clrMapOvr>
  <p:transition>
    <p:random/>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285750" indent="-285750">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Supplementary Resources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8" name="文本框 7"/>
          <p:cNvSpPr txBox="1"/>
          <p:nvPr/>
        </p:nvSpPr>
        <p:spPr>
          <a:xfrm>
            <a:off x="710565" y="2597785"/>
            <a:ext cx="10720070" cy="2932430"/>
          </a:xfrm>
          <a:prstGeom prst="rect">
            <a:avLst/>
          </a:prstGeom>
          <a:noFill/>
        </p:spPr>
        <p:txBody>
          <a:bodyPr wrap="square" rtlCol="0">
            <a:spAutoFit/>
          </a:bodyPr>
          <a:lstStyle/>
          <a:p>
            <a:pPr fontAlgn="auto">
              <a:lnSpc>
                <a:spcPct val="120000"/>
              </a:lnSpc>
            </a:pPr>
            <a:r>
              <a:rPr lang="en-US" altLang="zh-CN" sz="2200" dirty="0">
                <a:latin typeface="Times New Roman" panose="02020603050405020304" pitchFamily="18" charset="0"/>
              </a:rPr>
              <a:t>In 1946, I returned to China after staying in Europe for about eleven years. When I arrived in Peiping, it was late autumn, with </a:t>
            </a:r>
            <a:r>
              <a:rPr lang="en-US" altLang="zh-CN" sz="2200" dirty="0" err="1">
                <a:latin typeface="Times New Roman" panose="02020603050405020304" pitchFamily="18" charset="0"/>
              </a:rPr>
              <a:t>Chang’an</a:t>
            </a:r>
            <a:r>
              <a:rPr lang="en-US" altLang="zh-CN" sz="2200" dirty="0">
                <a:latin typeface="Times New Roman" panose="02020603050405020304" pitchFamily="18" charset="0"/>
              </a:rPr>
              <a:t> Street strewn with fallen leaves. My first days at Peking University found me experiencing an indescribable mixed feeling of both elation and loneliness, and both joy and gloom. Fortunately, I soon found a place where I could settle down to a tranquil life and get on with my work, that is, Peking University Library. At that time, I lived alone at the Red Building and my office, the office of the Oriental Languages Department, was in the Gray Building. And the University library was situated in-between. </a:t>
            </a:r>
          </a:p>
        </p:txBody>
      </p:sp>
      <p:sp>
        <p:nvSpPr>
          <p:cNvPr id="4" name="文本框 3">
            <a:extLst>
              <a:ext uri="{FF2B5EF4-FFF2-40B4-BE49-F238E27FC236}">
                <a16:creationId xmlns:a16="http://schemas.microsoft.com/office/drawing/2014/main" id="{B819A589-98EB-4626-9F1A-43F9D5518833}"/>
              </a:ext>
            </a:extLst>
          </p:cNvPr>
          <p:cNvSpPr txBox="1"/>
          <p:nvPr/>
        </p:nvSpPr>
        <p:spPr>
          <a:xfrm>
            <a:off x="710642" y="1542002"/>
            <a:ext cx="10880723" cy="862330"/>
          </a:xfrm>
          <a:prstGeom prst="rect">
            <a:avLst/>
          </a:prstGeom>
          <a:noFill/>
        </p:spPr>
        <p:txBody>
          <a:bodyPr wrap="square">
            <a:spAutoFit/>
          </a:bodyPr>
          <a:lstStyle/>
          <a:p>
            <a:pPr>
              <a:lnSpc>
                <a:spcPct val="114000"/>
              </a:lnSpc>
            </a:pPr>
            <a:r>
              <a:rPr lang="en-US" altLang="zh-CN" sz="2400" dirty="0">
                <a:latin typeface="Calibri" panose="020F0502020204030204" pitchFamily="34" charset="0"/>
                <a:cs typeface="Calibri" panose="020F0502020204030204" pitchFamily="34" charset="0"/>
              </a:rPr>
              <a:t>3. Prose  </a:t>
            </a:r>
          </a:p>
          <a:p>
            <a:pPr>
              <a:lnSpc>
                <a:spcPct val="114000"/>
              </a:lnSpc>
            </a:pPr>
            <a:r>
              <a:rPr lang="en-US" altLang="zh-CN" sz="2000">
                <a:latin typeface="Calibri" panose="020F0502020204030204" pitchFamily="34" charset="0"/>
                <a:cs typeface="Calibri" panose="020F0502020204030204" pitchFamily="34" charset="0"/>
              </a:rPr>
              <a:t>                                                        </a:t>
            </a:r>
            <a:r>
              <a:rPr lang="en-US" altLang="zh-CN" sz="2000" b="1">
                <a:latin typeface="Calibri" panose="020F0502020204030204" pitchFamily="34" charset="0"/>
                <a:cs typeface="Calibri" panose="020F0502020204030204" pitchFamily="34" charset="0"/>
              </a:rPr>
              <a:t>Peking </a:t>
            </a:r>
            <a:r>
              <a:rPr lang="en-US" altLang="zh-CN" sz="2000" b="1" dirty="0">
                <a:latin typeface="Calibri" panose="020F0502020204030204" pitchFamily="34" charset="0"/>
                <a:cs typeface="Calibri" panose="020F0502020204030204" pitchFamily="34" charset="0"/>
              </a:rPr>
              <a:t>University Library and I         </a:t>
            </a:r>
            <a:r>
              <a:rPr lang="en-US" altLang="zh-CN" sz="2000" dirty="0">
                <a:latin typeface="Calibri" panose="020F0502020204030204" pitchFamily="34" charset="0"/>
                <a:cs typeface="Calibri" panose="020F0502020204030204" pitchFamily="34" charset="0"/>
              </a:rPr>
              <a:t>Ji </a:t>
            </a:r>
            <a:r>
              <a:rPr lang="en-US" altLang="zh-CN" sz="2000" dirty="0" err="1">
                <a:latin typeface="Calibri" panose="020F0502020204030204" pitchFamily="34" charset="0"/>
                <a:cs typeface="Calibri" panose="020F0502020204030204" pitchFamily="34" charset="0"/>
              </a:rPr>
              <a:t>Xianlin</a:t>
            </a:r>
            <a:endParaRPr lang="en-US" altLang="zh-CN" sz="2000" dirty="0">
              <a:latin typeface="Calibri" panose="020F0502020204030204" pitchFamily="34" charset="0"/>
              <a:cs typeface="Calibri" panose="020F0502020204030204" pitchFamily="34" charset="0"/>
            </a:endParaRPr>
          </a:p>
        </p:txBody>
      </p:sp>
    </p:spTree>
  </p:cSld>
  <p:clrMapOvr>
    <a:masterClrMapping/>
  </p:clrMapOvr>
  <p:transition>
    <p:random/>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285750" indent="-285750">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Supplementary Resources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8" name="文本框 7"/>
          <p:cNvSpPr txBox="1"/>
          <p:nvPr/>
        </p:nvSpPr>
        <p:spPr>
          <a:xfrm>
            <a:off x="710565" y="2458085"/>
            <a:ext cx="10720070" cy="3743960"/>
          </a:xfrm>
          <a:prstGeom prst="rect">
            <a:avLst/>
          </a:prstGeom>
          <a:noFill/>
        </p:spPr>
        <p:txBody>
          <a:bodyPr wrap="square" rtlCol="0">
            <a:spAutoFit/>
          </a:bodyPr>
          <a:lstStyle/>
          <a:p>
            <a:pPr fontAlgn="auto">
              <a:lnSpc>
                <a:spcPct val="120000"/>
              </a:lnSpc>
            </a:pPr>
            <a:r>
              <a:rPr lang="en-US" altLang="zh-CN" sz="2200" dirty="0">
                <a:latin typeface="Times New Roman" panose="02020603050405020304" pitchFamily="18" charset="0"/>
                <a:sym typeface="+mn-ea"/>
              </a:rPr>
              <a:t>Thanks to the thoughtfulness of the curator, I was allotted a research room in the library, on the left side of its ground floor. It was a bit noisy out of the window due to a passage alongside the building, which was the only path leading to the Gray Building. But it was very quiet in the library itself though. Around me were also research rooms belonging to other professors, but I seldom saw them. So it was all quiet in the corridor, like in an ancient temple. It was an ideal place for doing studies and writing indeed. Imagine how overwhelmed with joy I was to have a bright research room complete with a desk after spending more than a decade rushing about from place to place sometimes with the vain dream of getting a mere small desk of my own! </a:t>
            </a:r>
            <a:endParaRPr lang="en-US" altLang="zh-CN" sz="2200" dirty="0">
              <a:latin typeface="Times New Roman" panose="02020603050405020304" pitchFamily="18" charset="0"/>
            </a:endParaRPr>
          </a:p>
        </p:txBody>
      </p:sp>
      <p:sp>
        <p:nvSpPr>
          <p:cNvPr id="4" name="文本框 3">
            <a:extLst>
              <a:ext uri="{FF2B5EF4-FFF2-40B4-BE49-F238E27FC236}">
                <a16:creationId xmlns:a16="http://schemas.microsoft.com/office/drawing/2014/main" id="{423696E6-C84F-4498-97EC-48C2B83F707C}"/>
              </a:ext>
            </a:extLst>
          </p:cNvPr>
          <p:cNvSpPr txBox="1"/>
          <p:nvPr/>
        </p:nvSpPr>
        <p:spPr>
          <a:xfrm>
            <a:off x="710642" y="1542002"/>
            <a:ext cx="10880723" cy="862330"/>
          </a:xfrm>
          <a:prstGeom prst="rect">
            <a:avLst/>
          </a:prstGeom>
          <a:noFill/>
        </p:spPr>
        <p:txBody>
          <a:bodyPr wrap="square">
            <a:spAutoFit/>
          </a:bodyPr>
          <a:lstStyle/>
          <a:p>
            <a:pPr>
              <a:lnSpc>
                <a:spcPct val="114000"/>
              </a:lnSpc>
            </a:pPr>
            <a:r>
              <a:rPr lang="en-US" altLang="zh-CN" sz="2400" dirty="0">
                <a:latin typeface="Calibri" panose="020F0502020204030204" pitchFamily="34" charset="0"/>
                <a:cs typeface="Calibri" panose="020F0502020204030204" pitchFamily="34" charset="0"/>
              </a:rPr>
              <a:t>3. Prose  </a:t>
            </a:r>
          </a:p>
          <a:p>
            <a:pPr>
              <a:lnSpc>
                <a:spcPct val="114000"/>
              </a:lnSpc>
            </a:pPr>
            <a:r>
              <a:rPr lang="en-US" altLang="zh-CN" sz="2000">
                <a:latin typeface="Calibri" panose="020F0502020204030204" pitchFamily="34" charset="0"/>
                <a:cs typeface="Calibri" panose="020F0502020204030204" pitchFamily="34" charset="0"/>
              </a:rPr>
              <a:t>                                                        </a:t>
            </a:r>
            <a:r>
              <a:rPr lang="en-US" altLang="zh-CN" sz="2000" b="1">
                <a:latin typeface="Calibri" panose="020F0502020204030204" pitchFamily="34" charset="0"/>
                <a:cs typeface="Calibri" panose="020F0502020204030204" pitchFamily="34" charset="0"/>
              </a:rPr>
              <a:t>Peking </a:t>
            </a:r>
            <a:r>
              <a:rPr lang="en-US" altLang="zh-CN" sz="2000" b="1" dirty="0">
                <a:latin typeface="Calibri" panose="020F0502020204030204" pitchFamily="34" charset="0"/>
                <a:cs typeface="Calibri" panose="020F0502020204030204" pitchFamily="34" charset="0"/>
              </a:rPr>
              <a:t>University Library and I         </a:t>
            </a:r>
            <a:r>
              <a:rPr lang="en-US" altLang="zh-CN" sz="2000" dirty="0">
                <a:latin typeface="Calibri" panose="020F0502020204030204" pitchFamily="34" charset="0"/>
                <a:cs typeface="Calibri" panose="020F0502020204030204" pitchFamily="34" charset="0"/>
              </a:rPr>
              <a:t>Ji </a:t>
            </a:r>
            <a:r>
              <a:rPr lang="en-US" altLang="zh-CN" sz="2000" dirty="0" err="1">
                <a:latin typeface="Calibri" panose="020F0502020204030204" pitchFamily="34" charset="0"/>
                <a:cs typeface="Calibri" panose="020F0502020204030204" pitchFamily="34" charset="0"/>
              </a:rPr>
              <a:t>Xianlin</a:t>
            </a:r>
            <a:endParaRPr lang="en-US" altLang="zh-CN" sz="2000" dirty="0">
              <a:latin typeface="Calibri" panose="020F0502020204030204" pitchFamily="34" charset="0"/>
              <a:cs typeface="Calibri" panose="020F0502020204030204" pitchFamily="34" charset="0"/>
            </a:endParaRPr>
          </a:p>
        </p:txBody>
      </p:sp>
    </p:spTree>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直角上箭头 31"/>
          <p:cNvSpPr/>
          <p:nvPr/>
        </p:nvSpPr>
        <p:spPr>
          <a:xfrm rot="5400000">
            <a:off x="6562725" y="5125720"/>
            <a:ext cx="658495" cy="658495"/>
          </a:xfrm>
          <a:prstGeom prst="bentUpArrow">
            <a:avLst/>
          </a:prstGeom>
          <a:solidFill>
            <a:schemeClr val="accent1">
              <a:lumMod val="40000"/>
              <a:lumOff val="60000"/>
            </a:schemeClr>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直角上箭头 30"/>
          <p:cNvSpPr/>
          <p:nvPr/>
        </p:nvSpPr>
        <p:spPr>
          <a:xfrm rot="5400000">
            <a:off x="5230495" y="4368800"/>
            <a:ext cx="658495" cy="658495"/>
          </a:xfrm>
          <a:prstGeom prst="bentUpArrow">
            <a:avLst/>
          </a:prstGeom>
          <a:solidFill>
            <a:schemeClr val="accent1">
              <a:lumMod val="40000"/>
              <a:lumOff val="60000"/>
            </a:schemeClr>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 name="直角上箭头 29"/>
          <p:cNvSpPr/>
          <p:nvPr/>
        </p:nvSpPr>
        <p:spPr>
          <a:xfrm rot="5400000">
            <a:off x="3898900" y="3620135"/>
            <a:ext cx="658495" cy="658495"/>
          </a:xfrm>
          <a:prstGeom prst="bentUpArrow">
            <a:avLst/>
          </a:prstGeom>
          <a:solidFill>
            <a:schemeClr val="accent1">
              <a:lumMod val="40000"/>
              <a:lumOff val="60000"/>
            </a:schemeClr>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 name="直角上箭头 28"/>
          <p:cNvSpPr/>
          <p:nvPr/>
        </p:nvSpPr>
        <p:spPr>
          <a:xfrm rot="5400000">
            <a:off x="2525395" y="2875280"/>
            <a:ext cx="658495" cy="658495"/>
          </a:xfrm>
          <a:prstGeom prst="bentUpArrow">
            <a:avLst/>
          </a:prstGeom>
          <a:solidFill>
            <a:schemeClr val="accent1">
              <a:lumMod val="40000"/>
              <a:lumOff val="60000"/>
            </a:schemeClr>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1038225" y="1518229"/>
            <a:ext cx="9887585" cy="954107"/>
          </a:xfrm>
          <a:prstGeom prst="rect">
            <a:avLst/>
          </a:prstGeom>
          <a:solidFill>
            <a:srgbClr val="E2DFCC"/>
          </a:solidFill>
          <a:effectLst/>
        </p:spPr>
        <p:style>
          <a:lnRef idx="0">
            <a:scrgbClr r="0" g="0" b="0"/>
          </a:lnRef>
          <a:fillRef idx="1002">
            <a:schemeClr val="lt2"/>
          </a:fillRef>
          <a:effectRef idx="0">
            <a:scrgbClr r="0" g="0" b="0"/>
          </a:effectRef>
          <a:fontRef idx="major"/>
        </p:style>
        <p:txBody>
          <a:bodyPr wrap="square" rtlCol="0">
            <a:spAutoFit/>
          </a:bodyPr>
          <a:lstStyle/>
          <a:p>
            <a:r>
              <a:rPr lang="en-US" altLang="zh-CN" sz="2400" dirty="0">
                <a:latin typeface="Calibri" panose="020F0502020204030204" pitchFamily="34" charset="0"/>
                <a:cs typeface="Calibri" panose="020F0502020204030204" pitchFamily="34" charset="0"/>
                <a:sym typeface="+mn-ea"/>
              </a:rPr>
              <a:t>Top Four Reasons Students Use Their College Library                     </a:t>
            </a:r>
            <a:endParaRPr lang="en-US" altLang="zh-CN" sz="2400" i="1" dirty="0">
              <a:latin typeface="Bodoni MT Condensed" panose="02070606080606020203" pitchFamily="18" charset="0"/>
              <a:ea typeface="宋体" panose="02010600030101010101" pitchFamily="2" charset="-122"/>
              <a:cs typeface="Calibri" panose="020F0502020204030204" pitchFamily="34" charset="0"/>
              <a:sym typeface="+mn-ea"/>
            </a:endParaRPr>
          </a:p>
          <a:p>
            <a:r>
              <a:rPr lang="en-US" altLang="zh-CN" sz="2400" i="1" dirty="0">
                <a:latin typeface="Bodoni MT Condensed" panose="02070606080606020203" pitchFamily="18" charset="0"/>
                <a:ea typeface="宋体" panose="02010600030101010101" pitchFamily="2" charset="-122"/>
                <a:cs typeface="Calibri" panose="020F0502020204030204" pitchFamily="34" charset="0"/>
                <a:sym typeface="+mn-ea"/>
              </a:rPr>
              <a:t>                                                                               </a:t>
            </a:r>
            <a:r>
              <a:rPr lang="en-US" altLang="zh-CN" sz="3200" dirty="0">
                <a:latin typeface="Calibri" panose="020F0502020204030204" pitchFamily="34" charset="0"/>
                <a:cs typeface="Calibri" panose="020F0502020204030204" pitchFamily="34" charset="0"/>
                <a:sym typeface="+mn-ea"/>
              </a:rPr>
              <a:t>                     </a:t>
            </a:r>
            <a:r>
              <a:rPr lang="en-US" altLang="zh-CN" sz="2400" i="1" dirty="0">
                <a:latin typeface="Bodoni MT Condensed" panose="02070606080606020203" pitchFamily="18" charset="0"/>
                <a:cs typeface="Calibri" panose="020F0502020204030204" pitchFamily="34" charset="0"/>
                <a:sym typeface="+mn-ea"/>
              </a:rPr>
              <a:t>Tami </a:t>
            </a:r>
            <a:r>
              <a:rPr lang="en-US" altLang="zh-CN" sz="2400" i="1" dirty="0" err="1">
                <a:latin typeface="Bodoni MT Condensed" panose="02070606080606020203" pitchFamily="18" charset="0"/>
                <a:cs typeface="Calibri" panose="020F0502020204030204" pitchFamily="34" charset="0"/>
                <a:sym typeface="+mn-ea"/>
              </a:rPr>
              <a:t>Stang</a:t>
            </a:r>
            <a:r>
              <a:rPr lang="en-US" altLang="zh-CN" sz="2400" i="1" dirty="0">
                <a:latin typeface="Bodoni MT Condensed" panose="02070606080606020203" pitchFamily="18" charset="0"/>
                <a:cs typeface="Calibri" panose="020F0502020204030204" pitchFamily="34" charset="0"/>
                <a:sym typeface="+mn-ea"/>
              </a:rPr>
              <a:t> </a:t>
            </a:r>
            <a:endParaRPr lang="en-US" altLang="zh-CN" sz="2400" i="1" dirty="0">
              <a:latin typeface="Bodoni MT Condensed" panose="02070606080606020203" pitchFamily="18" charset="0"/>
              <a:cs typeface="Calibri" panose="020F0502020204030204" pitchFamily="34" charset="0"/>
            </a:endParaRPr>
          </a:p>
        </p:txBody>
      </p:sp>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13" name="圆角矩形 12"/>
          <p:cNvSpPr/>
          <p:nvPr/>
        </p:nvSpPr>
        <p:spPr>
          <a:xfrm>
            <a:off x="3397250" y="3018155"/>
            <a:ext cx="3004820" cy="600710"/>
          </a:xfrm>
          <a:prstGeom prst="roundRect">
            <a:avLst/>
          </a:prstGeom>
          <a:ln>
            <a:noFill/>
          </a:ln>
          <a:effectLst>
            <a:outerShdw blurRad="76200" dist="76200" dir="8460000" algn="ctr">
              <a:srgbClr val="000000">
                <a:alpha val="25000"/>
              </a:srgbClr>
            </a:outerShdw>
          </a:effectLst>
          <a:scene3d>
            <a:camera prst="orthographicFront">
              <a:rot lat="0" lon="0" rev="0"/>
            </a:camera>
            <a:lightRig rig="contrasting" dir="t">
              <a:rot lat="0" lon="0" rev="1500000"/>
            </a:lightRig>
          </a:scene3d>
          <a:sp3d prstMaterial="metal">
            <a:bevelT w="88900" h="88900"/>
          </a:sp3d>
        </p:spPr>
        <p:style>
          <a:lnRef idx="0">
            <a:schemeClr val="accent2"/>
          </a:lnRef>
          <a:fillRef idx="3">
            <a:schemeClr val="accent2"/>
          </a:fillRef>
          <a:effectRef idx="3">
            <a:schemeClr val="accent2"/>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圆角矩形 13"/>
          <p:cNvSpPr/>
          <p:nvPr/>
        </p:nvSpPr>
        <p:spPr>
          <a:xfrm>
            <a:off x="4745990" y="3763645"/>
            <a:ext cx="3004820" cy="600710"/>
          </a:xfrm>
          <a:prstGeom prst="roundRect">
            <a:avLst/>
          </a:prstGeom>
          <a:ln>
            <a:noFill/>
          </a:ln>
          <a:effectLst>
            <a:outerShdw blurRad="76200" dist="76200" dir="8460000" algn="ctr">
              <a:srgbClr val="000000">
                <a:alpha val="25000"/>
              </a:srgbClr>
            </a:outerShdw>
          </a:effectLst>
          <a:scene3d>
            <a:camera prst="orthographicFront">
              <a:rot lat="0" lon="0" rev="0"/>
            </a:camera>
            <a:lightRig rig="contrasting" dir="t">
              <a:rot lat="0" lon="0" rev="1500000"/>
            </a:lightRig>
          </a:scene3d>
          <a:sp3d prstMaterial="metal">
            <a:bevelT w="88900" h="88900"/>
          </a:sp3d>
        </p:spPr>
        <p:style>
          <a:lnRef idx="0">
            <a:schemeClr val="accent3"/>
          </a:lnRef>
          <a:fillRef idx="3">
            <a:schemeClr val="accent3"/>
          </a:fillRef>
          <a:effectRef idx="3">
            <a:schemeClr val="accent3"/>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圆角矩形 14"/>
          <p:cNvSpPr/>
          <p:nvPr/>
        </p:nvSpPr>
        <p:spPr>
          <a:xfrm>
            <a:off x="6094730" y="4509135"/>
            <a:ext cx="3004820" cy="600710"/>
          </a:xfrm>
          <a:prstGeom prst="roundRect">
            <a:avLst/>
          </a:prstGeom>
          <a:ln>
            <a:noFill/>
          </a:ln>
          <a:effectLst>
            <a:outerShdw blurRad="76200" dist="76200" dir="8460000" algn="ctr">
              <a:srgbClr val="000000">
                <a:alpha val="25000"/>
              </a:srgbClr>
            </a:outerShdw>
          </a:effectLst>
          <a:scene3d>
            <a:camera prst="orthographicFront">
              <a:rot lat="0" lon="0" rev="0"/>
            </a:camera>
            <a:lightRig rig="contrasting" dir="t">
              <a:rot lat="0" lon="0" rev="1500000"/>
            </a:lightRig>
          </a:scene3d>
          <a:sp3d prstMaterial="metal">
            <a:bevelT w="88900" h="88900"/>
          </a:sp3d>
        </p:spPr>
        <p:style>
          <a:lnRef idx="0">
            <a:schemeClr val="accent4"/>
          </a:lnRef>
          <a:fillRef idx="3">
            <a:schemeClr val="accent4"/>
          </a:fillRef>
          <a:effectRef idx="3">
            <a:schemeClr val="accent4"/>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圆角矩形 15"/>
          <p:cNvSpPr/>
          <p:nvPr/>
        </p:nvSpPr>
        <p:spPr>
          <a:xfrm>
            <a:off x="7443470" y="5254625"/>
            <a:ext cx="3004820" cy="918210"/>
          </a:xfrm>
          <a:prstGeom prst="roundRect">
            <a:avLst/>
          </a:prstGeom>
          <a:ln>
            <a:noFill/>
          </a:ln>
          <a:effectLst>
            <a:outerShdw blurRad="76200" dist="76200" dir="8460000" algn="ctr">
              <a:srgbClr val="000000">
                <a:alpha val="25000"/>
              </a:srgbClr>
            </a:outerShdw>
          </a:effectLst>
          <a:scene3d>
            <a:camera prst="orthographicFront">
              <a:rot lat="0" lon="0" rev="0"/>
            </a:camera>
            <a:lightRig rig="contrasting" dir="t">
              <a:rot lat="0" lon="0" rev="1500000"/>
            </a:lightRig>
          </a:scene3d>
          <a:sp3d prstMaterial="metal">
            <a:bevelT w="88900" h="88900"/>
          </a:sp3d>
        </p:spPr>
        <p:style>
          <a:lnRef idx="0">
            <a:schemeClr val="accent5"/>
          </a:lnRef>
          <a:fillRef idx="3">
            <a:schemeClr val="accent5"/>
          </a:fillRef>
          <a:effectRef idx="3">
            <a:schemeClr val="accent5"/>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圆角矩形 16">
            <a:hlinkClick r:id="rId3" action="ppaction://hlinksldjump"/>
          </p:cNvPr>
          <p:cNvSpPr/>
          <p:nvPr/>
        </p:nvSpPr>
        <p:spPr>
          <a:xfrm>
            <a:off x="2048510" y="2272665"/>
            <a:ext cx="3004820" cy="600710"/>
          </a:xfrm>
          <a:prstGeom prst="roundRect">
            <a:avLst/>
          </a:prstGeom>
          <a:ln>
            <a:noFill/>
          </a:ln>
          <a:effectLst>
            <a:outerShdw blurRad="76200" dist="76200" dir="8460000" algn="ctr">
              <a:srgbClr val="000000">
                <a:alpha val="25000"/>
              </a:srgbClr>
            </a:outerShdw>
          </a:effectLst>
          <a:scene3d>
            <a:camera prst="orthographicFront">
              <a:rot lat="0" lon="0" rev="0"/>
            </a:camera>
            <a:lightRig rig="contrasting" dir="t">
              <a:rot lat="0" lon="0" rev="1500000"/>
            </a:lightRig>
          </a:scene3d>
          <a:sp3d prstMaterial="metal">
            <a:bevelT w="88900" h="88900"/>
          </a:sp3d>
        </p:spPr>
        <p:style>
          <a:lnRef idx="0">
            <a:schemeClr val="accent1"/>
          </a:lnRef>
          <a:fillRef idx="3">
            <a:schemeClr val="accent1"/>
          </a:fillRef>
          <a:effectRef idx="3">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文本框 7">
            <a:hlinkClick r:id="rId3" action="ppaction://hlinksldjump"/>
          </p:cNvPr>
          <p:cNvSpPr txBox="1"/>
          <p:nvPr/>
        </p:nvSpPr>
        <p:spPr>
          <a:xfrm>
            <a:off x="2192655" y="2339340"/>
            <a:ext cx="2772618" cy="461665"/>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00000"/>
              </a:lnSpc>
              <a:spcBef>
                <a:spcPct val="0"/>
              </a:spcBef>
              <a:spcAft>
                <a:spcPct val="35000"/>
              </a:spcAft>
            </a:pPr>
            <a:r>
              <a:rPr lang="en-US" altLang="zh-CN" sz="2400" b="1" dirty="0">
                <a:solidFill>
                  <a:schemeClr val="bg1"/>
                </a:solidFill>
                <a:sym typeface="+mn-ea"/>
              </a:rPr>
              <a:t>Cultural Background</a:t>
            </a:r>
          </a:p>
        </p:txBody>
      </p:sp>
      <p:sp>
        <p:nvSpPr>
          <p:cNvPr id="25" name="文本框 8">
            <a:hlinkClick r:id="rId4" action="ppaction://hlinksldjump"/>
          </p:cNvPr>
          <p:cNvSpPr txBox="1"/>
          <p:nvPr/>
        </p:nvSpPr>
        <p:spPr>
          <a:xfrm>
            <a:off x="3967480" y="3084830"/>
            <a:ext cx="1823256" cy="461665"/>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ct val="35000"/>
              </a:spcAft>
              <a:buClrTx/>
              <a:buSzTx/>
              <a:buFontTx/>
            </a:pPr>
            <a:r>
              <a:rPr lang="en-US" altLang="zh-CN" sz="2400" b="1" dirty="0">
                <a:solidFill>
                  <a:schemeClr val="bg1"/>
                </a:solidFill>
                <a:sym typeface="+mn-ea"/>
              </a:rPr>
              <a:t>Text Analysis</a:t>
            </a:r>
          </a:p>
        </p:txBody>
      </p:sp>
      <p:sp>
        <p:nvSpPr>
          <p:cNvPr id="26" name="文本框 9">
            <a:hlinkClick r:id="rId5" action="ppaction://hlinksldjump"/>
          </p:cNvPr>
          <p:cNvSpPr txBox="1"/>
          <p:nvPr/>
        </p:nvSpPr>
        <p:spPr>
          <a:xfrm>
            <a:off x="5199380" y="3807460"/>
            <a:ext cx="2181303" cy="461665"/>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ct val="35000"/>
              </a:spcAft>
              <a:buClrTx/>
              <a:buSzTx/>
              <a:buFontTx/>
            </a:pPr>
            <a:r>
              <a:rPr lang="en-US" altLang="zh-CN" sz="2400" b="1" dirty="0">
                <a:solidFill>
                  <a:schemeClr val="bg1"/>
                </a:solidFill>
                <a:sym typeface="+mn-ea"/>
              </a:rPr>
              <a:t>Language Focus</a:t>
            </a:r>
          </a:p>
        </p:txBody>
      </p:sp>
      <p:sp>
        <p:nvSpPr>
          <p:cNvPr id="27" name="文本框 10">
            <a:hlinkClick r:id="rId6" action="ppaction://hlinksldjump"/>
          </p:cNvPr>
          <p:cNvSpPr txBox="1"/>
          <p:nvPr/>
        </p:nvSpPr>
        <p:spPr>
          <a:xfrm>
            <a:off x="6119495" y="4545965"/>
            <a:ext cx="2962991" cy="461665"/>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ct val="35000"/>
              </a:spcAft>
              <a:buClrTx/>
              <a:buSzTx/>
              <a:buFontTx/>
            </a:pPr>
            <a:r>
              <a:rPr lang="en-US" altLang="zh-CN" sz="2400" b="1" dirty="0">
                <a:solidFill>
                  <a:schemeClr val="bg1"/>
                </a:solidFill>
                <a:sym typeface="+mn-ea"/>
              </a:rPr>
              <a:t>Further Enhancement</a:t>
            </a:r>
          </a:p>
        </p:txBody>
      </p:sp>
      <p:sp>
        <p:nvSpPr>
          <p:cNvPr id="28" name="文本框 11">
            <a:hlinkClick r:id="rId7" action="ppaction://hlinksldjump"/>
          </p:cNvPr>
          <p:cNvSpPr txBox="1"/>
          <p:nvPr/>
        </p:nvSpPr>
        <p:spPr>
          <a:xfrm>
            <a:off x="7865186" y="5335270"/>
            <a:ext cx="2206310" cy="830997"/>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ct val="0"/>
              </a:spcBef>
              <a:buClrTx/>
              <a:buSzTx/>
              <a:buFontTx/>
            </a:pPr>
            <a:r>
              <a:rPr lang="en-US" altLang="zh-CN" sz="2400" b="1" dirty="0">
                <a:solidFill>
                  <a:schemeClr val="bg1"/>
                </a:solidFill>
                <a:sym typeface="+mn-ea"/>
              </a:rPr>
              <a:t>Supplementary </a:t>
            </a:r>
          </a:p>
          <a:p>
            <a:pPr algn="ctr" fontAlgn="auto">
              <a:spcBef>
                <a:spcPct val="0"/>
              </a:spcBef>
              <a:buClrTx/>
              <a:buSzTx/>
              <a:buFontTx/>
            </a:pPr>
            <a:r>
              <a:rPr lang="en-US" altLang="zh-CN" sz="2400" b="1" dirty="0">
                <a:solidFill>
                  <a:schemeClr val="bg1"/>
                </a:solidFill>
                <a:sym typeface="+mn-ea"/>
              </a:rPr>
              <a:t>Resources</a:t>
            </a:r>
          </a:p>
        </p:txBody>
      </p:sp>
    </p:spTree>
    <p:extLst>
      <p:ext uri="{BB962C8B-B14F-4D97-AF65-F5344CB8AC3E}">
        <p14:creationId xmlns:p14="http://schemas.microsoft.com/office/powerpoint/2010/main" val="3876866964"/>
      </p:ext>
    </p:extLst>
  </p:cSld>
  <p:clrMapOvr>
    <a:masterClrMapping/>
  </p:clrMapOvr>
  <p:transition>
    <p:random/>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285750" indent="-285750">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Supplementary Resources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8" name="文本框 7"/>
          <p:cNvSpPr txBox="1"/>
          <p:nvPr/>
        </p:nvSpPr>
        <p:spPr>
          <a:xfrm>
            <a:off x="710565" y="2356485"/>
            <a:ext cx="10720070" cy="4150360"/>
          </a:xfrm>
          <a:prstGeom prst="rect">
            <a:avLst/>
          </a:prstGeom>
          <a:noFill/>
        </p:spPr>
        <p:txBody>
          <a:bodyPr wrap="square" rtlCol="0">
            <a:spAutoFit/>
          </a:bodyPr>
          <a:lstStyle/>
          <a:p>
            <a:pPr fontAlgn="auto">
              <a:lnSpc>
                <a:spcPct val="120000"/>
              </a:lnSpc>
            </a:pPr>
            <a:r>
              <a:rPr lang="en-US" altLang="zh-CN" sz="2200" dirty="0">
                <a:latin typeface="Times New Roman" panose="02020603050405020304" pitchFamily="18" charset="0"/>
                <a:sym typeface="+mn-ea"/>
              </a:rPr>
              <a:t>To me, however, what really mattered in a research room were not bright windows and clean desks, which were of course also indispensable, but sufficient books. Now I had my wish unexpectedly gratified. I was given permission from the curator to equip my research room with necessary books for easy reference taken direct from the stack rooms. As head of the Department of Oriental Languages, I was busy with meetings and official duties although the said Department had a relatively small enrollment. In spite of that, I would withdraw at the first opportunity to my research room to enjoy the privacy of having a place all to myself, </a:t>
            </a:r>
            <a:endParaRPr lang="en-US" altLang="zh-CN" sz="2200" dirty="0">
              <a:latin typeface="Times New Roman" panose="02020603050405020304" pitchFamily="18" charset="0"/>
            </a:endParaRPr>
          </a:p>
          <a:p>
            <a:pPr fontAlgn="auto">
              <a:lnSpc>
                <a:spcPct val="120000"/>
              </a:lnSpc>
            </a:pPr>
            <a:r>
              <a:rPr lang="en-US" altLang="zh-CN" sz="2200" dirty="0">
                <a:latin typeface="Times New Roman" panose="02020603050405020304" pitchFamily="18" charset="0"/>
                <a:sym typeface="+mn-ea"/>
              </a:rPr>
              <a:t>a place where I was my own master. As soon as I entered the room, I began to live my part as an avid reader sitting among a roomful of books. The great pleasure I enjoyed at the moment was beyond description. </a:t>
            </a:r>
            <a:endParaRPr lang="en-US" altLang="zh-CN" sz="2200" dirty="0">
              <a:latin typeface="Times New Roman" panose="02020603050405020304" pitchFamily="18" charset="0"/>
            </a:endParaRPr>
          </a:p>
        </p:txBody>
      </p:sp>
      <p:sp>
        <p:nvSpPr>
          <p:cNvPr id="4" name="文本框 3">
            <a:extLst>
              <a:ext uri="{FF2B5EF4-FFF2-40B4-BE49-F238E27FC236}">
                <a16:creationId xmlns:a16="http://schemas.microsoft.com/office/drawing/2014/main" id="{30850664-EEF5-4230-965B-D9BC196E324F}"/>
              </a:ext>
            </a:extLst>
          </p:cNvPr>
          <p:cNvSpPr txBox="1"/>
          <p:nvPr/>
        </p:nvSpPr>
        <p:spPr>
          <a:xfrm>
            <a:off x="710642" y="1542002"/>
            <a:ext cx="10880723" cy="862330"/>
          </a:xfrm>
          <a:prstGeom prst="rect">
            <a:avLst/>
          </a:prstGeom>
          <a:noFill/>
        </p:spPr>
        <p:txBody>
          <a:bodyPr wrap="square">
            <a:spAutoFit/>
          </a:bodyPr>
          <a:lstStyle/>
          <a:p>
            <a:pPr>
              <a:lnSpc>
                <a:spcPct val="114000"/>
              </a:lnSpc>
            </a:pPr>
            <a:r>
              <a:rPr lang="en-US" altLang="zh-CN" sz="2400" dirty="0">
                <a:latin typeface="Calibri" panose="020F0502020204030204" pitchFamily="34" charset="0"/>
                <a:cs typeface="Calibri" panose="020F0502020204030204" pitchFamily="34" charset="0"/>
              </a:rPr>
              <a:t>3. Prose  </a:t>
            </a:r>
          </a:p>
          <a:p>
            <a:pPr>
              <a:lnSpc>
                <a:spcPct val="114000"/>
              </a:lnSpc>
            </a:pPr>
            <a:r>
              <a:rPr lang="en-US" altLang="zh-CN" sz="2000">
                <a:latin typeface="Calibri" panose="020F0502020204030204" pitchFamily="34" charset="0"/>
                <a:cs typeface="Calibri" panose="020F0502020204030204" pitchFamily="34" charset="0"/>
              </a:rPr>
              <a:t>                                                        </a:t>
            </a:r>
            <a:r>
              <a:rPr lang="en-US" altLang="zh-CN" sz="2000" b="1">
                <a:latin typeface="Calibri" panose="020F0502020204030204" pitchFamily="34" charset="0"/>
                <a:cs typeface="Calibri" panose="020F0502020204030204" pitchFamily="34" charset="0"/>
              </a:rPr>
              <a:t>Peking </a:t>
            </a:r>
            <a:r>
              <a:rPr lang="en-US" altLang="zh-CN" sz="2000" b="1" dirty="0">
                <a:latin typeface="Calibri" panose="020F0502020204030204" pitchFamily="34" charset="0"/>
                <a:cs typeface="Calibri" panose="020F0502020204030204" pitchFamily="34" charset="0"/>
              </a:rPr>
              <a:t>University Library and I         </a:t>
            </a:r>
            <a:r>
              <a:rPr lang="en-US" altLang="zh-CN" sz="2000" dirty="0">
                <a:latin typeface="Calibri" panose="020F0502020204030204" pitchFamily="34" charset="0"/>
                <a:cs typeface="Calibri" panose="020F0502020204030204" pitchFamily="34" charset="0"/>
              </a:rPr>
              <a:t>Ji </a:t>
            </a:r>
            <a:r>
              <a:rPr lang="en-US" altLang="zh-CN" sz="2000" dirty="0" err="1">
                <a:latin typeface="Calibri" panose="020F0502020204030204" pitchFamily="34" charset="0"/>
                <a:cs typeface="Calibri" panose="020F0502020204030204" pitchFamily="34" charset="0"/>
              </a:rPr>
              <a:t>Xianlin</a:t>
            </a:r>
            <a:endParaRPr lang="en-US" altLang="zh-CN" sz="2000" dirty="0">
              <a:latin typeface="Calibri" panose="020F0502020204030204" pitchFamily="34" charset="0"/>
              <a:cs typeface="Calibri" panose="020F0502020204030204" pitchFamily="34" charset="0"/>
            </a:endParaRPr>
          </a:p>
        </p:txBody>
      </p:sp>
    </p:spTree>
  </p:cSld>
  <p:clrMapOvr>
    <a:masterClrMapping/>
  </p:clrMapOvr>
  <p:transition>
    <p:random/>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285750" indent="-285750">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Supplementary Resources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8" name="文本框 7"/>
          <p:cNvSpPr txBox="1"/>
          <p:nvPr/>
        </p:nvSpPr>
        <p:spPr>
          <a:xfrm>
            <a:off x="710565" y="2585085"/>
            <a:ext cx="10720070" cy="2932430"/>
          </a:xfrm>
          <a:prstGeom prst="rect">
            <a:avLst/>
          </a:prstGeom>
          <a:noFill/>
        </p:spPr>
        <p:txBody>
          <a:bodyPr wrap="square" rtlCol="0">
            <a:spAutoFit/>
          </a:bodyPr>
          <a:lstStyle/>
          <a:p>
            <a:pPr fontAlgn="auto">
              <a:lnSpc>
                <a:spcPct val="120000"/>
              </a:lnSpc>
            </a:pPr>
            <a:r>
              <a:rPr lang="en-US" altLang="zh-CN" sz="2200" dirty="0">
                <a:latin typeface="Times New Roman" panose="02020603050405020304" pitchFamily="18" charset="0"/>
                <a:sym typeface="+mn-ea"/>
              </a:rPr>
              <a:t>Upon my return to China, I had to discontinue, for lack of reference materials, the research I had been doing abroad. I had to adapt to the new circumstances by working only on themes most familiar to me and having direct bearing on national economy and the people’s livelihood. As Peking University Library boasted the largest collection of books of all university libraries in the country, I was able to write with materials available to me. Otherwise, with no access to books I needed, I would have accomplished nothing at all, like a fish stranded in a dry rut. </a:t>
            </a:r>
            <a:endParaRPr lang="en-US" altLang="zh-CN" sz="2200" dirty="0">
              <a:latin typeface="Times New Roman" panose="02020603050405020304" pitchFamily="18" charset="0"/>
            </a:endParaRPr>
          </a:p>
        </p:txBody>
      </p:sp>
      <p:sp>
        <p:nvSpPr>
          <p:cNvPr id="4" name="文本框 3">
            <a:extLst>
              <a:ext uri="{FF2B5EF4-FFF2-40B4-BE49-F238E27FC236}">
                <a16:creationId xmlns:a16="http://schemas.microsoft.com/office/drawing/2014/main" id="{A64A2895-65F5-44CA-981C-1513943FC668}"/>
              </a:ext>
            </a:extLst>
          </p:cNvPr>
          <p:cNvSpPr txBox="1"/>
          <p:nvPr/>
        </p:nvSpPr>
        <p:spPr>
          <a:xfrm>
            <a:off x="710642" y="1542002"/>
            <a:ext cx="10880723" cy="862330"/>
          </a:xfrm>
          <a:prstGeom prst="rect">
            <a:avLst/>
          </a:prstGeom>
          <a:noFill/>
        </p:spPr>
        <p:txBody>
          <a:bodyPr wrap="square">
            <a:spAutoFit/>
          </a:bodyPr>
          <a:lstStyle/>
          <a:p>
            <a:pPr>
              <a:lnSpc>
                <a:spcPct val="114000"/>
              </a:lnSpc>
            </a:pPr>
            <a:r>
              <a:rPr lang="en-US" altLang="zh-CN" sz="2400" dirty="0">
                <a:latin typeface="Calibri" panose="020F0502020204030204" pitchFamily="34" charset="0"/>
                <a:cs typeface="Calibri" panose="020F0502020204030204" pitchFamily="34" charset="0"/>
              </a:rPr>
              <a:t>3. Prose  </a:t>
            </a:r>
          </a:p>
          <a:p>
            <a:pPr>
              <a:lnSpc>
                <a:spcPct val="114000"/>
              </a:lnSpc>
            </a:pPr>
            <a:r>
              <a:rPr lang="en-US" altLang="zh-CN" sz="2000">
                <a:latin typeface="Calibri" panose="020F0502020204030204" pitchFamily="34" charset="0"/>
                <a:cs typeface="Calibri" panose="020F0502020204030204" pitchFamily="34" charset="0"/>
              </a:rPr>
              <a:t>                                                        </a:t>
            </a:r>
            <a:r>
              <a:rPr lang="en-US" altLang="zh-CN" sz="2000" b="1">
                <a:latin typeface="Calibri" panose="020F0502020204030204" pitchFamily="34" charset="0"/>
                <a:cs typeface="Calibri" panose="020F0502020204030204" pitchFamily="34" charset="0"/>
              </a:rPr>
              <a:t>Peking </a:t>
            </a:r>
            <a:r>
              <a:rPr lang="en-US" altLang="zh-CN" sz="2000" b="1" dirty="0">
                <a:latin typeface="Calibri" panose="020F0502020204030204" pitchFamily="34" charset="0"/>
                <a:cs typeface="Calibri" panose="020F0502020204030204" pitchFamily="34" charset="0"/>
              </a:rPr>
              <a:t>University Library and I         </a:t>
            </a:r>
            <a:r>
              <a:rPr lang="en-US" altLang="zh-CN" sz="2000" dirty="0">
                <a:latin typeface="Calibri" panose="020F0502020204030204" pitchFamily="34" charset="0"/>
                <a:cs typeface="Calibri" panose="020F0502020204030204" pitchFamily="34" charset="0"/>
              </a:rPr>
              <a:t>Ji </a:t>
            </a:r>
            <a:r>
              <a:rPr lang="en-US" altLang="zh-CN" sz="2000" dirty="0" err="1">
                <a:latin typeface="Calibri" panose="020F0502020204030204" pitchFamily="34" charset="0"/>
                <a:cs typeface="Calibri" panose="020F0502020204030204" pitchFamily="34" charset="0"/>
              </a:rPr>
              <a:t>Xianlin</a:t>
            </a:r>
            <a:endParaRPr lang="en-US" altLang="zh-CN" sz="2000" dirty="0">
              <a:latin typeface="Calibri" panose="020F0502020204030204" pitchFamily="34" charset="0"/>
              <a:cs typeface="Calibri" panose="020F0502020204030204" pitchFamily="34" charset="0"/>
            </a:endParaRPr>
          </a:p>
        </p:txBody>
      </p:sp>
    </p:spTree>
  </p:cSld>
  <p:clrMapOvr>
    <a:masterClrMapping/>
  </p:clrMapOvr>
  <p:transition>
    <p:random/>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285750" indent="-285750">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Supplementary Resources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8" name="文本框 7"/>
          <p:cNvSpPr txBox="1"/>
          <p:nvPr/>
        </p:nvSpPr>
        <p:spPr>
          <a:xfrm>
            <a:off x="710565" y="2270494"/>
            <a:ext cx="10720070" cy="4150360"/>
          </a:xfrm>
          <a:prstGeom prst="rect">
            <a:avLst/>
          </a:prstGeom>
          <a:noFill/>
        </p:spPr>
        <p:txBody>
          <a:bodyPr wrap="square" rtlCol="0">
            <a:spAutoFit/>
          </a:bodyPr>
          <a:lstStyle/>
          <a:p>
            <a:pPr fontAlgn="auto">
              <a:lnSpc>
                <a:spcPct val="120000"/>
              </a:lnSpc>
            </a:pPr>
            <a:r>
              <a:rPr lang="en-US" altLang="zh-CN" sz="2200" dirty="0">
                <a:latin typeface="Times New Roman" panose="02020603050405020304" pitchFamily="18" charset="0"/>
                <a:sym typeface="+mn-ea"/>
              </a:rPr>
              <a:t>As one of the highest institutes of learning in the country, Peking University has a long history of revolutionary patriotism as well as an academic tradition of seeking truth from facts. All that is praise-worthy. However, in my opinion, a first rate university should have facilities, library, teaching staff, scholars and administration of the best quality. Peking University certainly meets the requirement in the five respects. We of this University are, therefore, fully qualified for the job of carrying forward the splendid cultural heritage of our nation and training people of ability and virtue for our country’s modernization drive, thereby winning honor for our country and rendering meritorious service to our people. Our library, in particular, is playing an important role. We are proud and happy that it has been generally acknowledged as the best university library in the country. </a:t>
            </a:r>
            <a:endParaRPr lang="en-US" altLang="zh-CN" sz="2200" dirty="0">
              <a:latin typeface="Times New Roman" panose="02020603050405020304" pitchFamily="18" charset="0"/>
            </a:endParaRPr>
          </a:p>
        </p:txBody>
      </p:sp>
      <p:sp>
        <p:nvSpPr>
          <p:cNvPr id="4" name="文本框 3">
            <a:extLst>
              <a:ext uri="{FF2B5EF4-FFF2-40B4-BE49-F238E27FC236}">
                <a16:creationId xmlns:a16="http://schemas.microsoft.com/office/drawing/2014/main" id="{7F64EF7F-8508-4102-BA4C-3F8AA87F5C37}"/>
              </a:ext>
            </a:extLst>
          </p:cNvPr>
          <p:cNvSpPr txBox="1"/>
          <p:nvPr/>
        </p:nvSpPr>
        <p:spPr>
          <a:xfrm>
            <a:off x="710642" y="1542002"/>
            <a:ext cx="10880723" cy="862330"/>
          </a:xfrm>
          <a:prstGeom prst="rect">
            <a:avLst/>
          </a:prstGeom>
          <a:noFill/>
        </p:spPr>
        <p:txBody>
          <a:bodyPr wrap="square">
            <a:spAutoFit/>
          </a:bodyPr>
          <a:lstStyle/>
          <a:p>
            <a:pPr>
              <a:lnSpc>
                <a:spcPct val="114000"/>
              </a:lnSpc>
            </a:pPr>
            <a:r>
              <a:rPr lang="en-US" altLang="zh-CN" sz="2400" dirty="0">
                <a:latin typeface="Calibri" panose="020F0502020204030204" pitchFamily="34" charset="0"/>
                <a:cs typeface="Calibri" panose="020F0502020204030204" pitchFamily="34" charset="0"/>
              </a:rPr>
              <a:t>3. Prose  </a:t>
            </a:r>
          </a:p>
          <a:p>
            <a:pPr>
              <a:lnSpc>
                <a:spcPct val="114000"/>
              </a:lnSpc>
            </a:pPr>
            <a:r>
              <a:rPr lang="en-US" altLang="zh-CN" sz="2000">
                <a:latin typeface="Calibri" panose="020F0502020204030204" pitchFamily="34" charset="0"/>
                <a:cs typeface="Calibri" panose="020F0502020204030204" pitchFamily="34" charset="0"/>
              </a:rPr>
              <a:t>                                                        </a:t>
            </a:r>
            <a:r>
              <a:rPr lang="en-US" altLang="zh-CN" sz="2000" b="1">
                <a:latin typeface="Calibri" panose="020F0502020204030204" pitchFamily="34" charset="0"/>
                <a:cs typeface="Calibri" panose="020F0502020204030204" pitchFamily="34" charset="0"/>
              </a:rPr>
              <a:t>Peking </a:t>
            </a:r>
            <a:r>
              <a:rPr lang="en-US" altLang="zh-CN" sz="2000" b="1" dirty="0">
                <a:latin typeface="Calibri" panose="020F0502020204030204" pitchFamily="34" charset="0"/>
                <a:cs typeface="Calibri" panose="020F0502020204030204" pitchFamily="34" charset="0"/>
              </a:rPr>
              <a:t>University Library and I         </a:t>
            </a:r>
            <a:r>
              <a:rPr lang="en-US" altLang="zh-CN" sz="2000" dirty="0">
                <a:latin typeface="Calibri" panose="020F0502020204030204" pitchFamily="34" charset="0"/>
                <a:cs typeface="Calibri" panose="020F0502020204030204" pitchFamily="34" charset="0"/>
              </a:rPr>
              <a:t>Ji </a:t>
            </a:r>
            <a:r>
              <a:rPr lang="en-US" altLang="zh-CN" sz="2000" dirty="0" err="1">
                <a:latin typeface="Calibri" panose="020F0502020204030204" pitchFamily="34" charset="0"/>
                <a:cs typeface="Calibri" panose="020F0502020204030204" pitchFamily="34" charset="0"/>
              </a:rPr>
              <a:t>Xianlin</a:t>
            </a:r>
            <a:endParaRPr lang="en-US" altLang="zh-CN" sz="2000" dirty="0">
              <a:latin typeface="Calibri" panose="020F0502020204030204" pitchFamily="34" charset="0"/>
              <a:cs typeface="Calibri" panose="020F0502020204030204" pitchFamily="34" charset="0"/>
            </a:endParaRPr>
          </a:p>
        </p:txBody>
      </p:sp>
    </p:spTree>
  </p:cSld>
  <p:clrMapOvr>
    <a:masterClrMapping/>
  </p:clrMapOvr>
  <p:transition>
    <p:random/>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285750" indent="-285750">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Supplementary Resources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8" name="文本框 7"/>
          <p:cNvSpPr txBox="1"/>
          <p:nvPr/>
        </p:nvSpPr>
        <p:spPr>
          <a:xfrm>
            <a:off x="710565" y="2368472"/>
            <a:ext cx="10720070" cy="3743960"/>
          </a:xfrm>
          <a:prstGeom prst="rect">
            <a:avLst/>
          </a:prstGeom>
          <a:noFill/>
        </p:spPr>
        <p:txBody>
          <a:bodyPr wrap="square" rtlCol="0">
            <a:spAutoFit/>
          </a:bodyPr>
          <a:lstStyle/>
          <a:p>
            <a:pPr fontAlgn="auto">
              <a:lnSpc>
                <a:spcPct val="120000"/>
              </a:lnSpc>
            </a:pPr>
            <a:r>
              <a:rPr lang="en-US" altLang="zh-CN" sz="2200" dirty="0">
                <a:latin typeface="Times New Roman" panose="02020603050405020304" pitchFamily="18" charset="0"/>
                <a:sym typeface="+mn-ea"/>
              </a:rPr>
              <a:t>Nevertheless, we teachers, students and all employees should not be satisfied with the success we have already won. We should study and work hard and cherish, as we do our eyes, our university and everything in it, including its library. We should treasure its rich collection and take good care of each and every copy of the books therein, so that it can long survive intact and forever remain as something for us to be proud of and happy about. Let us encourage each other in our common endeavors. </a:t>
            </a:r>
            <a:endParaRPr lang="en-US" altLang="zh-CN" sz="2200" dirty="0">
              <a:latin typeface="Times New Roman" panose="02020603050405020304" pitchFamily="18" charset="0"/>
            </a:endParaRPr>
          </a:p>
          <a:p>
            <a:pPr fontAlgn="auto">
              <a:lnSpc>
                <a:spcPct val="120000"/>
              </a:lnSpc>
            </a:pPr>
            <a:r>
              <a:rPr lang="en-US" altLang="zh-CN" sz="2200" dirty="0">
                <a:latin typeface="Times New Roman" panose="02020603050405020304" pitchFamily="18" charset="0"/>
                <a:sym typeface="+mn-ea"/>
              </a:rPr>
              <a:t>To help students develop the skills to read from the gist to the details of the text, the top-down teaching approach is recommended. The three tasks in this part are designed by following the top-down model. </a:t>
            </a:r>
            <a:endParaRPr lang="en-US" altLang="zh-CN" sz="2200" dirty="0">
              <a:latin typeface="Times New Roman" panose="02020603050405020304" pitchFamily="18" charset="0"/>
            </a:endParaRPr>
          </a:p>
        </p:txBody>
      </p:sp>
      <p:pic>
        <p:nvPicPr>
          <p:cNvPr id="4" name="图片 3">
            <a:hlinkClick r:id="rId3" action="ppaction://hlinksldjump"/>
          </p:cNvPr>
          <p:cNvPicPr>
            <a:picLocks noChangeAspect="1"/>
          </p:cNvPicPr>
          <p:nvPr/>
        </p:nvPicPr>
        <p:blipFill>
          <a:blip r:embed="rId4"/>
          <a:stretch>
            <a:fillRect/>
          </a:stretch>
        </p:blipFill>
        <p:spPr>
          <a:xfrm>
            <a:off x="10452358" y="5787501"/>
            <a:ext cx="725487" cy="566977"/>
          </a:xfrm>
          <a:prstGeom prst="rect">
            <a:avLst/>
          </a:prstGeom>
        </p:spPr>
      </p:pic>
      <p:sp>
        <p:nvSpPr>
          <p:cNvPr id="5" name="文本框 4">
            <a:extLst>
              <a:ext uri="{FF2B5EF4-FFF2-40B4-BE49-F238E27FC236}">
                <a16:creationId xmlns:a16="http://schemas.microsoft.com/office/drawing/2014/main" id="{74C58B2E-04AC-4806-BB5B-E921CB699561}"/>
              </a:ext>
            </a:extLst>
          </p:cNvPr>
          <p:cNvSpPr txBox="1"/>
          <p:nvPr/>
        </p:nvSpPr>
        <p:spPr>
          <a:xfrm>
            <a:off x="710642" y="1542002"/>
            <a:ext cx="10880723" cy="862330"/>
          </a:xfrm>
          <a:prstGeom prst="rect">
            <a:avLst/>
          </a:prstGeom>
          <a:noFill/>
        </p:spPr>
        <p:txBody>
          <a:bodyPr wrap="square">
            <a:spAutoFit/>
          </a:bodyPr>
          <a:lstStyle/>
          <a:p>
            <a:pPr>
              <a:lnSpc>
                <a:spcPct val="114000"/>
              </a:lnSpc>
            </a:pPr>
            <a:r>
              <a:rPr lang="en-US" altLang="zh-CN" sz="2400" dirty="0">
                <a:latin typeface="Calibri" panose="020F0502020204030204" pitchFamily="34" charset="0"/>
                <a:cs typeface="Calibri" panose="020F0502020204030204" pitchFamily="34" charset="0"/>
              </a:rPr>
              <a:t>3. Prose  </a:t>
            </a:r>
          </a:p>
          <a:p>
            <a:pPr>
              <a:lnSpc>
                <a:spcPct val="114000"/>
              </a:lnSpc>
            </a:pPr>
            <a:r>
              <a:rPr lang="en-US" altLang="zh-CN" sz="2000">
                <a:latin typeface="Calibri" panose="020F0502020204030204" pitchFamily="34" charset="0"/>
                <a:cs typeface="Calibri" panose="020F0502020204030204" pitchFamily="34" charset="0"/>
              </a:rPr>
              <a:t>                                                        </a:t>
            </a:r>
            <a:r>
              <a:rPr lang="en-US" altLang="zh-CN" sz="2000" b="1">
                <a:latin typeface="Calibri" panose="020F0502020204030204" pitchFamily="34" charset="0"/>
                <a:cs typeface="Calibri" panose="020F0502020204030204" pitchFamily="34" charset="0"/>
              </a:rPr>
              <a:t>Peking </a:t>
            </a:r>
            <a:r>
              <a:rPr lang="en-US" altLang="zh-CN" sz="2000" b="1" dirty="0">
                <a:latin typeface="Calibri" panose="020F0502020204030204" pitchFamily="34" charset="0"/>
                <a:cs typeface="Calibri" panose="020F0502020204030204" pitchFamily="34" charset="0"/>
              </a:rPr>
              <a:t>University Library and I         </a:t>
            </a:r>
            <a:r>
              <a:rPr lang="en-US" altLang="zh-CN" sz="2000" dirty="0">
                <a:latin typeface="Calibri" panose="020F0502020204030204" pitchFamily="34" charset="0"/>
                <a:cs typeface="Calibri" panose="020F0502020204030204" pitchFamily="34" charset="0"/>
              </a:rPr>
              <a:t>Ji </a:t>
            </a:r>
            <a:r>
              <a:rPr lang="en-US" altLang="zh-CN" sz="2000" dirty="0" err="1">
                <a:latin typeface="Calibri" panose="020F0502020204030204" pitchFamily="34" charset="0"/>
                <a:cs typeface="Calibri" panose="020F0502020204030204" pitchFamily="34" charset="0"/>
              </a:rPr>
              <a:t>Xianlin</a:t>
            </a:r>
            <a:endParaRPr lang="en-US" altLang="zh-CN" sz="2000" dirty="0">
              <a:latin typeface="Calibri" panose="020F0502020204030204" pitchFamily="34" charset="0"/>
              <a:cs typeface="Calibri" panose="020F0502020204030204" pitchFamily="34" charset="0"/>
            </a:endParaRPr>
          </a:p>
        </p:txBody>
      </p:sp>
    </p:spTree>
  </p:cSld>
  <p:clrMapOvr>
    <a:masterClrMapping/>
  </p:clrMapOvr>
  <p:transition>
    <p:random/>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1520190" y="1678305"/>
            <a:ext cx="9566275" cy="1383665"/>
          </a:xfrm>
          <a:prstGeom prst="rect">
            <a:avLst/>
          </a:prstGeom>
          <a:solidFill>
            <a:schemeClr val="bg2"/>
          </a:solidFill>
          <a:effectLst/>
        </p:spPr>
        <p:style>
          <a:lnRef idx="0">
            <a:scrgbClr r="0" g="0" b="0"/>
          </a:lnRef>
          <a:fillRef idx="1002">
            <a:schemeClr val="lt2"/>
          </a:fillRef>
          <a:effectRef idx="0">
            <a:scrgbClr r="0" g="0" b="0"/>
          </a:effectRef>
          <a:fontRef idx="major"/>
        </p:style>
        <p:txBody>
          <a:bodyPr wrap="square" rtlCol="0">
            <a:spAutoFit/>
          </a:bodyPr>
          <a:lstStyle/>
          <a:p>
            <a:pPr algn="l"/>
            <a:r>
              <a:rPr lang="en-US" altLang="zh-CN" sz="2800" dirty="0">
                <a:latin typeface="Calibri" panose="020F0502020204030204" pitchFamily="34" charset="0"/>
                <a:cs typeface="Calibri" panose="020F0502020204030204" pitchFamily="34" charset="0"/>
                <a:sym typeface="+mn-ea"/>
              </a:rPr>
              <a:t>Growing Up in the Library Learning and Relearning What It Means to Have a Book on Borrowed Time</a:t>
            </a:r>
            <a:r>
              <a:rPr lang="en-US" altLang="zh-CN" sz="2800" dirty="0">
                <a:latin typeface="Calibri" panose="020F0502020204030204" pitchFamily="34" charset="0"/>
                <a:ea typeface="宋体" panose="02010600030101010101" pitchFamily="2" charset="-122"/>
                <a:cs typeface="Calibri" panose="020F0502020204030204" pitchFamily="34" charset="0"/>
                <a:sym typeface="+mn-ea"/>
              </a:rPr>
              <a:t> </a:t>
            </a:r>
            <a:endParaRPr lang="en-US" altLang="zh-CN" sz="2800" dirty="0">
              <a:latin typeface="Calibri" panose="020F0502020204030204" pitchFamily="34" charset="0"/>
              <a:ea typeface="宋体" panose="02010600030101010101" pitchFamily="2" charset="-122"/>
              <a:cs typeface="Calibri" panose="020F0502020204030204" pitchFamily="34" charset="0"/>
            </a:endParaRPr>
          </a:p>
          <a:p>
            <a:pPr algn="l"/>
            <a:r>
              <a:rPr lang="en-US" altLang="zh-CN" sz="2800" i="1" dirty="0">
                <a:latin typeface="Calibri" panose="020F0502020204030204" pitchFamily="34" charset="0"/>
                <a:ea typeface="宋体" panose="02010600030101010101" pitchFamily="2" charset="-122"/>
                <a:cs typeface="Calibri" panose="020F0502020204030204" pitchFamily="34" charset="0"/>
                <a:sym typeface="+mn-ea"/>
              </a:rPr>
              <a:t>                                                                                             </a:t>
            </a:r>
            <a:r>
              <a:rPr lang="en-US" altLang="zh-CN" sz="2800" i="1" dirty="0">
                <a:latin typeface="Bodoni MT Condensed" panose="02070606080606020203" pitchFamily="18" charset="0"/>
                <a:cs typeface="Calibri" panose="020F0502020204030204" pitchFamily="34" charset="0"/>
                <a:sym typeface="+mn-ea"/>
              </a:rPr>
              <a:t>Susan </a:t>
            </a:r>
            <a:r>
              <a:rPr lang="en-US" altLang="zh-CN" sz="2800" i="1" dirty="0" err="1">
                <a:latin typeface="Bodoni MT Condensed" panose="02070606080606020203" pitchFamily="18" charset="0"/>
                <a:cs typeface="Calibri" panose="020F0502020204030204" pitchFamily="34" charset="0"/>
                <a:sym typeface="+mn-ea"/>
              </a:rPr>
              <a:t>Orlean</a:t>
            </a:r>
            <a:r>
              <a:rPr lang="en-US" altLang="zh-CN" sz="2800" i="1" dirty="0">
                <a:latin typeface="Bodoni MT Condensed" panose="02070606080606020203" pitchFamily="18" charset="0"/>
                <a:cs typeface="Calibri" panose="020F0502020204030204" pitchFamily="34" charset="0"/>
                <a:sym typeface="+mn-ea"/>
              </a:rPr>
              <a:t> </a:t>
            </a:r>
            <a:endParaRPr lang="zh-CN" altLang="en-US" sz="2400" i="1" dirty="0">
              <a:effectLst/>
              <a:latin typeface="Bodoni MT Condensed" panose="02070606080606020203" pitchFamily="18" charset="0"/>
              <a:ea typeface="宋体" panose="02010600030101010101" pitchFamily="2" charset="-122"/>
              <a:cs typeface="Calibri" panose="020F0502020204030204" pitchFamily="34" charset="0"/>
            </a:endParaRPr>
          </a:p>
        </p:txBody>
      </p:sp>
      <p:sp>
        <p:nvSpPr>
          <p:cNvPr id="12" name="页脚占位符 2"/>
          <p:cNvSpPr>
            <a:spLocks noGrp="1"/>
          </p:cNvSpPr>
          <p:nvPr/>
        </p:nvSpPr>
        <p:spPr>
          <a:xfrm>
            <a:off x="3686185" y="6459785"/>
            <a:ext cx="4822804"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cap="all" baseline="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a:t>华东师范大学出版社</a:t>
            </a: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2"/>
            <a:stretch>
              <a:fillRect/>
            </a:stretch>
          </p:blipFill>
          <p:spPr>
            <a:xfrm>
              <a:off x="1635" y="568"/>
              <a:ext cx="1538" cy="1537"/>
            </a:xfrm>
            <a:prstGeom prst="rect">
              <a:avLst/>
            </a:prstGeom>
            <a:noFill/>
            <a:ln w="9525">
              <a:noFill/>
            </a:ln>
          </p:spPr>
        </p:pic>
      </p:gr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09915" y="3341370"/>
            <a:ext cx="2139950" cy="2760345"/>
          </a:xfrm>
          <a:prstGeom prst="rect">
            <a:avLst/>
          </a:prstGeom>
        </p:spPr>
      </p:pic>
      <p:graphicFrame>
        <p:nvGraphicFramePr>
          <p:cNvPr id="23" name="图示 22"/>
          <p:cNvGraphicFramePr/>
          <p:nvPr>
            <p:extLst>
              <p:ext uri="{D42A27DB-BD31-4B8C-83A1-F6EECF244321}">
                <p14:modId xmlns:p14="http://schemas.microsoft.com/office/powerpoint/2010/main" val="3322057420"/>
              </p:ext>
            </p:extLst>
          </p:nvPr>
        </p:nvGraphicFramePr>
        <p:xfrm>
          <a:off x="1164590" y="2632710"/>
          <a:ext cx="6075045" cy="355663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ransition>
    <p:random/>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Text Analysis</a:t>
            </a: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735145" y="1640560"/>
            <a:ext cx="11810078" cy="910377"/>
          </a:xfrm>
          <a:prstGeom prst="rect">
            <a:avLst/>
          </a:prstGeom>
          <a:noFill/>
        </p:spPr>
        <p:txBody>
          <a:bodyPr wrap="square">
            <a:spAutoFit/>
          </a:bodyPr>
          <a:lstStyle/>
          <a:p>
            <a:pPr algn="l">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l">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10" name="文本框 9"/>
          <p:cNvSpPr txBox="1"/>
          <p:nvPr/>
        </p:nvSpPr>
        <p:spPr>
          <a:xfrm>
            <a:off x="691515" y="1977390"/>
            <a:ext cx="10877550" cy="3876675"/>
          </a:xfrm>
          <a:prstGeom prst="rect">
            <a:avLst/>
          </a:prstGeom>
          <a:noFill/>
        </p:spPr>
        <p:txBody>
          <a:bodyPr wrap="square">
            <a:spAutoFit/>
          </a:bodyPr>
          <a:lstStyle/>
          <a:p>
            <a:pPr>
              <a:lnSpc>
                <a:spcPct val="114000"/>
              </a:lnSpc>
            </a:pP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sym typeface="+mn-ea"/>
              </a:rPr>
              <a:t>Choose the best answer according to your understanding of the text.</a:t>
            </a:r>
          </a:p>
          <a:p>
            <a:pPr>
              <a:lnSpc>
                <a:spcPct val="114000"/>
              </a:lnSpc>
            </a:pPr>
            <a:endParaRPr lang="zh-CN" altLang="zh-CN" sz="2400" dirty="0">
              <a:solidFill>
                <a:srgbClr val="0070C0"/>
              </a:solidFill>
              <a:effectLst/>
              <a:latin typeface="Calibri" panose="020F0502020204030204" pitchFamily="34" charset="0"/>
              <a:ea typeface="等线" panose="02010600030101010101" pitchFamily="2" charset="-122"/>
              <a:cs typeface="Calibri" panose="020F0502020204030204" pitchFamily="34" charset="0"/>
            </a:endParaRPr>
          </a:p>
          <a:p>
            <a:pPr marL="457200" indent="-457200" algn="just">
              <a:lnSpc>
                <a:spcPct val="114000"/>
              </a:lnSpc>
              <a:buAutoNum type="arabicPeriod"/>
            </a:pPr>
            <a:r>
              <a:rPr lang="en-US" altLang="zh-CN" sz="2400" kern="100" dirty="0">
                <a:latin typeface="Calibri" panose="020F0502020204030204" pitchFamily="34" charset="0"/>
                <a:cs typeface="Calibri" panose="020F0502020204030204" pitchFamily="34" charset="0"/>
                <a:sym typeface="+mn-ea"/>
              </a:rPr>
              <a:t>What is the implication of the sentence “Those trips were dreamy, frictionless interludes that promised I would leave richer than I arrived” (Para 2)? </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_______.</a:t>
            </a:r>
            <a:endParaRPr lang="en-US" altLang="zh-CN" sz="2400" kern="100" dirty="0">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A. </a:t>
            </a:r>
            <a:r>
              <a:rPr lang="en-US" altLang="zh-CN" sz="2400" kern="100" dirty="0">
                <a:latin typeface="Calibri" panose="020F0502020204030204" pitchFamily="34" charset="0"/>
                <a:cs typeface="Calibri" panose="020F0502020204030204" pitchFamily="34" charset="0"/>
                <a:sym typeface="+mn-ea"/>
              </a:rPr>
              <a:t>She went to the library with nothing but came out with books and new knowledge. </a:t>
            </a:r>
            <a:endParaRPr lang="en-US" altLang="zh-CN" sz="2400" kern="100" dirty="0">
              <a:latin typeface="Calibri" panose="020F0502020204030204" pitchFamily="34" charset="0"/>
              <a:cs typeface="Calibri" panose="020F0502020204030204" pitchFamily="34" charset="0"/>
            </a:endParaRPr>
          </a:p>
          <a:p>
            <a:pPr algn="just">
              <a:lnSpc>
                <a:spcPct val="114000"/>
              </a:lnSpc>
            </a:pPr>
            <a:r>
              <a:rPr lang="en-US" altLang="zh-CN" sz="2400" kern="100" dirty="0">
                <a:latin typeface="Calibri" panose="020F0502020204030204" pitchFamily="34" charset="0"/>
                <a:cs typeface="Calibri" panose="020F0502020204030204" pitchFamily="34" charset="0"/>
                <a:sym typeface="+mn-ea"/>
              </a:rPr>
              <a:t>       B</a:t>
            </a: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 </a:t>
            </a:r>
            <a:r>
              <a:rPr lang="en-US" altLang="zh-CN" sz="2400" kern="100" dirty="0">
                <a:latin typeface="Calibri" panose="020F0502020204030204" pitchFamily="34" charset="0"/>
                <a:cs typeface="Calibri" panose="020F0502020204030204" pitchFamily="34" charset="0"/>
                <a:sym typeface="+mn-ea"/>
              </a:rPr>
              <a:t>She saved money because she needn’t pay for the books. </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marL="180340" indent="266700" algn="just">
              <a:lnSpc>
                <a:spcPct val="114000"/>
              </a:lnSpc>
            </a:pPr>
            <a:r>
              <a:rPr lang="en-US" altLang="zh-CN" sz="2400" kern="100" dirty="0">
                <a:latin typeface="Calibri" panose="020F0502020204030204" pitchFamily="34" charset="0"/>
                <a:cs typeface="Calibri" panose="020F0502020204030204" pitchFamily="34" charset="0"/>
                <a:sym typeface="+mn-ea"/>
              </a:rPr>
              <a:t>C. She earned some money by sorting the books on the shelves in the library.</a:t>
            </a:r>
            <a:endParaRPr lang="en-US" altLang="zh-CN" sz="2400" kern="100" dirty="0">
              <a:latin typeface="Calibri" panose="020F0502020204030204" pitchFamily="34" charset="0"/>
              <a:cs typeface="Calibri" panose="020F0502020204030204" pitchFamily="34" charset="0"/>
            </a:endParaRPr>
          </a:p>
          <a:p>
            <a:pPr marL="180340" indent="266700"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D. </a:t>
            </a:r>
            <a:r>
              <a:rPr lang="en-US" altLang="zh-CN" sz="2400" kern="100" dirty="0">
                <a:latin typeface="Calibri" panose="020F0502020204030204" pitchFamily="34" charset="0"/>
                <a:cs typeface="Calibri" panose="020F0502020204030204" pitchFamily="34" charset="0"/>
                <a:sym typeface="+mn-ea"/>
              </a:rPr>
              <a:t>She knew that the books in the library were worth a lot of money.</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11" name="文本框 10"/>
          <p:cNvSpPr txBox="1"/>
          <p:nvPr/>
        </p:nvSpPr>
        <p:spPr>
          <a:xfrm>
            <a:off x="1552033" y="1491852"/>
            <a:ext cx="2771140" cy="460375"/>
          </a:xfrm>
          <a:prstGeom prst="rect">
            <a:avLst/>
          </a:prstGeom>
          <a:noFill/>
        </p:spPr>
        <p:txBody>
          <a:bodyPr wrap="none" rtlCol="0">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sym typeface="+mn-ea"/>
              </a:rPr>
              <a:t>Text Comprehension</a:t>
            </a:r>
            <a:endParaRPr lang="zh-CN" altLang="en-US" sz="2400" b="1" dirty="0">
              <a:effectLst/>
              <a:latin typeface="Times New Roman" panose="02020603050405020304" pitchFamily="18" charset="0"/>
              <a:ea typeface="宋体" panose="02010600030101010101" pitchFamily="2" charset="-122"/>
            </a:endParaRPr>
          </a:p>
        </p:txBody>
      </p:sp>
      <p:pic>
        <p:nvPicPr>
          <p:cNvPr id="13" name="图片 12"/>
          <p:cNvPicPr>
            <a:picLocks noChangeAspect="1"/>
          </p:cNvPicPr>
          <p:nvPr/>
        </p:nvPicPr>
        <p:blipFill>
          <a:blip r:embed="rId2"/>
          <a:stretch>
            <a:fillRect/>
          </a:stretch>
        </p:blipFill>
        <p:spPr>
          <a:xfrm>
            <a:off x="911097" y="1457764"/>
            <a:ext cx="640936" cy="562294"/>
          </a:xfrm>
          <a:prstGeom prst="rect">
            <a:avLst/>
          </a:prstGeom>
        </p:spPr>
      </p:pic>
      <p:sp>
        <p:nvSpPr>
          <p:cNvPr id="14" name="文本框 13"/>
          <p:cNvSpPr txBox="1"/>
          <p:nvPr/>
        </p:nvSpPr>
        <p:spPr>
          <a:xfrm>
            <a:off x="10137233" y="3203170"/>
            <a:ext cx="407484" cy="461665"/>
          </a:xfrm>
          <a:prstGeom prst="rect">
            <a:avLst/>
          </a:prstGeom>
          <a:noFill/>
        </p:spPr>
        <p:txBody>
          <a:bodyPr wrap="none" rtlCol="0">
            <a:spAutoFit/>
          </a:bodyPr>
          <a:lstStyle/>
          <a:p>
            <a:pPr algn="l"/>
            <a:r>
              <a:rPr lang="en-US" altLang="zh-CN" sz="2400" b="1" dirty="0">
                <a:solidFill>
                  <a:srgbClr val="C00000"/>
                </a:solidFill>
                <a:effectLst/>
                <a:latin typeface="Times New Roman" panose="02020603050405020304" pitchFamily="18" charset="0"/>
                <a:ea typeface="宋体" panose="02010600030101010101" pitchFamily="2" charset="-122"/>
              </a:rPr>
              <a:t>A</a:t>
            </a:r>
            <a:endParaRPr lang="zh-CN" altLang="en-US" sz="2400" b="1" dirty="0">
              <a:solidFill>
                <a:srgbClr val="C00000"/>
              </a:solidFill>
              <a:effectLst/>
              <a:latin typeface="Times New Roman" panose="02020603050405020304" pitchFamily="18" charset="0"/>
              <a:ea typeface="宋体" panose="02010600030101010101" pitchFamily="2" charset="-122"/>
            </a:endParaRPr>
          </a:p>
        </p:txBody>
      </p:sp>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Text Analysis</a:t>
            </a: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691341" y="1640560"/>
            <a:ext cx="11810078" cy="910377"/>
          </a:xfrm>
          <a:prstGeom prst="rect">
            <a:avLst/>
          </a:prstGeom>
          <a:noFill/>
        </p:spPr>
        <p:txBody>
          <a:bodyPr wrap="square">
            <a:spAutoFit/>
          </a:bodyPr>
          <a:lstStyle/>
          <a:p>
            <a:pPr algn="l">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l">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10" name="文本框 9"/>
          <p:cNvSpPr txBox="1"/>
          <p:nvPr/>
        </p:nvSpPr>
        <p:spPr>
          <a:xfrm>
            <a:off x="691515" y="1977390"/>
            <a:ext cx="10877550" cy="3456305"/>
          </a:xfrm>
          <a:prstGeom prst="rect">
            <a:avLst/>
          </a:prstGeom>
          <a:noFill/>
        </p:spPr>
        <p:txBody>
          <a:bodyPr wrap="square">
            <a:spAutoFit/>
          </a:bodyPr>
          <a:lstStyle/>
          <a:p>
            <a:pPr>
              <a:lnSpc>
                <a:spcPct val="114000"/>
              </a:lnSpc>
            </a:pP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sym typeface="+mn-ea"/>
              </a:rPr>
              <a:t>Choose the best answer according to your understanding of the text.</a:t>
            </a:r>
          </a:p>
          <a:p>
            <a:pPr>
              <a:lnSpc>
                <a:spcPct val="114000"/>
              </a:lnSpc>
            </a:pPr>
            <a:endParaRPr lang="zh-CN" altLang="zh-CN" sz="2400" dirty="0">
              <a:solidFill>
                <a:srgbClr val="0070C0"/>
              </a:solidFill>
              <a:effectLst/>
              <a:latin typeface="Calibri" panose="020F0502020204030204" pitchFamily="34" charset="0"/>
              <a:ea typeface="等线" panose="02010600030101010101" pitchFamily="2" charset="-122"/>
              <a:cs typeface="Calibri" panose="020F0502020204030204" pitchFamily="34" charset="0"/>
            </a:endParaRPr>
          </a:p>
          <a:p>
            <a:pPr marL="180340" indent="-180340" algn="just">
              <a:lnSpc>
                <a:spcPct val="114000"/>
              </a:lnSpc>
            </a:pPr>
            <a:r>
              <a:rPr lang="en-US" altLang="zh-CN" sz="2400" kern="100" dirty="0">
                <a:effectLst/>
                <a:latin typeface="Calibri" panose="020F0502020204030204" pitchFamily="34" charset="0"/>
                <a:ea typeface="宋体" panose="02010600030101010101" pitchFamily="2" charset="-122"/>
                <a:cs typeface="Calibri" panose="020F0502020204030204" pitchFamily="34" charset="0"/>
                <a:sym typeface="+mn-ea"/>
              </a:rPr>
              <a:t>2. </a:t>
            </a:r>
            <a:r>
              <a:rPr lang="en-US" altLang="zh-CN" sz="2400" kern="100" dirty="0">
                <a:latin typeface="Calibri" panose="020F0502020204030204" pitchFamily="34" charset="0"/>
                <a:cs typeface="Calibri" panose="020F0502020204030204" pitchFamily="34" charset="0"/>
                <a:sym typeface="+mn-ea"/>
              </a:rPr>
              <a:t>What does the author mean by “My family was big on the library” (Para 4)? _______.</a:t>
            </a:r>
            <a:endParaRPr lang="zh-CN" altLang="zh-CN" sz="2400" kern="100" dirty="0">
              <a:effectLst/>
              <a:latin typeface="Calibri" panose="020F0502020204030204" pitchFamily="34" charset="0"/>
              <a:ea typeface="宋体" panose="02010600030101010101" pitchFamily="2" charset="-122"/>
              <a:cs typeface="Calibri" panose="020F0502020204030204" pitchFamily="34" charset="0"/>
            </a:endParaRPr>
          </a:p>
          <a:p>
            <a:pPr marL="637540" indent="-457200" algn="just">
              <a:lnSpc>
                <a:spcPct val="114000"/>
              </a:lnSpc>
              <a:buAutoNum type="alphaUcPeriod"/>
            </a:pPr>
            <a:r>
              <a:rPr lang="en-US" altLang="zh-CN" sz="2400" kern="100" dirty="0">
                <a:latin typeface="Calibri" panose="020F0502020204030204" pitchFamily="34" charset="0"/>
                <a:cs typeface="Calibri" panose="020F0502020204030204" pitchFamily="34" charset="0"/>
                <a:sym typeface="+mn-ea"/>
              </a:rPr>
              <a:t>My family went to the library more often than other families. </a:t>
            </a:r>
            <a:endParaRPr lang="en-US" altLang="zh-CN" sz="2400" kern="100" dirty="0">
              <a:latin typeface="Calibri" panose="020F0502020204030204" pitchFamily="34" charset="0"/>
              <a:cs typeface="Calibri" panose="020F0502020204030204" pitchFamily="34" charset="0"/>
            </a:endParaRPr>
          </a:p>
          <a:p>
            <a:pPr marL="637540" indent="-457200" algn="just">
              <a:lnSpc>
                <a:spcPct val="114000"/>
              </a:lnSpc>
              <a:buAutoNum type="alphaUcPeriod"/>
            </a:pPr>
            <a:r>
              <a:rPr lang="en-US" altLang="zh-CN" sz="2400" kern="100" dirty="0">
                <a:latin typeface="Calibri" panose="020F0502020204030204" pitchFamily="34" charset="0"/>
                <a:cs typeface="Calibri" panose="020F0502020204030204" pitchFamily="34" charset="0"/>
                <a:sym typeface="+mn-ea"/>
              </a:rPr>
              <a:t>My family was enthusiastic about going to the library. </a:t>
            </a:r>
            <a:endParaRPr lang="en-US" altLang="zh-CN" sz="2400" kern="100" dirty="0">
              <a:latin typeface="Calibri" panose="020F0502020204030204" pitchFamily="34" charset="0"/>
              <a:cs typeface="Calibri" panose="020F0502020204030204" pitchFamily="34" charset="0"/>
            </a:endParaRPr>
          </a:p>
          <a:p>
            <a:pPr marL="637540" indent="-457200" algn="just">
              <a:lnSpc>
                <a:spcPct val="114000"/>
              </a:lnSpc>
              <a:buAutoNum type="alphaUcPeriod"/>
            </a:pPr>
            <a:r>
              <a:rPr lang="en-US" altLang="zh-CN" sz="2400" kern="100" dirty="0">
                <a:latin typeface="Calibri" panose="020F0502020204030204" pitchFamily="34" charset="0"/>
                <a:cs typeface="Calibri" panose="020F0502020204030204" pitchFamily="34" charset="0"/>
                <a:sym typeface="+mn-ea"/>
              </a:rPr>
              <a:t>The children in my family grew up with the library. </a:t>
            </a:r>
            <a:endParaRPr lang="en-US" altLang="zh-CN" sz="2400" kern="100" dirty="0">
              <a:latin typeface="Calibri" panose="020F0502020204030204" pitchFamily="34" charset="0"/>
              <a:cs typeface="Calibri" panose="020F0502020204030204" pitchFamily="34" charset="0"/>
            </a:endParaRPr>
          </a:p>
          <a:p>
            <a:pPr marL="637540" indent="-457200" algn="just">
              <a:lnSpc>
                <a:spcPct val="114000"/>
              </a:lnSpc>
              <a:buAutoNum type="alphaUcPeriod"/>
            </a:pPr>
            <a:r>
              <a:rPr lang="en-US" altLang="zh-CN" sz="2400" kern="100" dirty="0">
                <a:latin typeface="Calibri" panose="020F0502020204030204" pitchFamily="34" charset="0"/>
                <a:cs typeface="Calibri" panose="020F0502020204030204" pitchFamily="34" charset="0"/>
                <a:sym typeface="+mn-ea"/>
              </a:rPr>
              <a:t>The library looked big to young children in my family.</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11" name="文本框 10"/>
          <p:cNvSpPr txBox="1"/>
          <p:nvPr/>
        </p:nvSpPr>
        <p:spPr>
          <a:xfrm>
            <a:off x="1552033" y="1491852"/>
            <a:ext cx="2771140" cy="460375"/>
          </a:xfrm>
          <a:prstGeom prst="rect">
            <a:avLst/>
          </a:prstGeom>
          <a:noFill/>
        </p:spPr>
        <p:txBody>
          <a:bodyPr wrap="none" rtlCol="0">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sym typeface="+mn-ea"/>
              </a:rPr>
              <a:t>Text Comprehension</a:t>
            </a:r>
            <a:endParaRPr lang="zh-CN" altLang="en-US" sz="2400" b="1" dirty="0">
              <a:effectLst/>
              <a:latin typeface="Times New Roman" panose="02020603050405020304" pitchFamily="18" charset="0"/>
              <a:ea typeface="宋体" panose="02010600030101010101" pitchFamily="2" charset="-122"/>
            </a:endParaRPr>
          </a:p>
        </p:txBody>
      </p:sp>
      <p:pic>
        <p:nvPicPr>
          <p:cNvPr id="13" name="图片 12"/>
          <p:cNvPicPr>
            <a:picLocks noChangeAspect="1"/>
          </p:cNvPicPr>
          <p:nvPr/>
        </p:nvPicPr>
        <p:blipFill>
          <a:blip r:embed="rId2"/>
          <a:stretch>
            <a:fillRect/>
          </a:stretch>
        </p:blipFill>
        <p:spPr>
          <a:xfrm>
            <a:off x="911097" y="1457764"/>
            <a:ext cx="640936" cy="562294"/>
          </a:xfrm>
          <a:prstGeom prst="rect">
            <a:avLst/>
          </a:prstGeom>
        </p:spPr>
      </p:pic>
      <p:sp>
        <p:nvSpPr>
          <p:cNvPr id="14" name="文本框 13"/>
          <p:cNvSpPr txBox="1"/>
          <p:nvPr/>
        </p:nvSpPr>
        <p:spPr>
          <a:xfrm>
            <a:off x="1294858" y="3203170"/>
            <a:ext cx="386080" cy="460375"/>
          </a:xfrm>
          <a:prstGeom prst="rect">
            <a:avLst/>
          </a:prstGeom>
          <a:noFill/>
        </p:spPr>
        <p:txBody>
          <a:bodyPr wrap="none" rtlCol="0">
            <a:spAutoFit/>
          </a:bodyPr>
          <a:lstStyle/>
          <a:p>
            <a:pPr algn="l"/>
            <a:r>
              <a:rPr lang="en-US" sz="2400" b="1" dirty="0">
                <a:solidFill>
                  <a:srgbClr val="C00000"/>
                </a:solidFill>
                <a:effectLst/>
                <a:latin typeface="Times New Roman" panose="02020603050405020304" pitchFamily="18" charset="0"/>
                <a:ea typeface="宋体" panose="02010600030101010101" pitchFamily="2" charset="-122"/>
              </a:rPr>
              <a:t>B</a:t>
            </a:r>
          </a:p>
        </p:txBody>
      </p:sp>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Text Analysis</a:t>
            </a: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691341" y="1640560"/>
            <a:ext cx="11810078" cy="910377"/>
          </a:xfrm>
          <a:prstGeom prst="rect">
            <a:avLst/>
          </a:prstGeom>
          <a:noFill/>
        </p:spPr>
        <p:txBody>
          <a:bodyPr wrap="square">
            <a:spAutoFit/>
          </a:bodyPr>
          <a:lstStyle/>
          <a:p>
            <a:pPr algn="l">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l">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10" name="文本框 9"/>
          <p:cNvSpPr txBox="1"/>
          <p:nvPr/>
        </p:nvSpPr>
        <p:spPr>
          <a:xfrm>
            <a:off x="691515" y="1977390"/>
            <a:ext cx="10877550" cy="3035935"/>
          </a:xfrm>
          <a:prstGeom prst="rect">
            <a:avLst/>
          </a:prstGeom>
          <a:noFill/>
        </p:spPr>
        <p:txBody>
          <a:bodyPr wrap="square">
            <a:spAutoFit/>
          </a:bodyPr>
          <a:lstStyle/>
          <a:p>
            <a:pPr>
              <a:lnSpc>
                <a:spcPct val="114000"/>
              </a:lnSpc>
            </a:pP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sym typeface="+mn-ea"/>
              </a:rPr>
              <a:t>Choose the best answer according to your understanding of the text.</a:t>
            </a:r>
          </a:p>
          <a:p>
            <a:pPr>
              <a:lnSpc>
                <a:spcPct val="114000"/>
              </a:lnSpc>
            </a:pPr>
            <a:endParaRPr lang="zh-CN" altLang="zh-CN" sz="2400" dirty="0">
              <a:solidFill>
                <a:srgbClr val="0070C0"/>
              </a:solidFill>
              <a:effectLst/>
              <a:latin typeface="Calibri" panose="020F0502020204030204" pitchFamily="34" charset="0"/>
              <a:ea typeface="等线" panose="02010600030101010101" pitchFamily="2" charset="-122"/>
              <a:cs typeface="Calibri" panose="020F0502020204030204" pitchFamily="34" charset="0"/>
            </a:endParaRPr>
          </a:p>
          <a:p>
            <a:pPr marL="180340" indent="-180340" algn="just">
              <a:lnSpc>
                <a:spcPct val="114000"/>
              </a:lnSpc>
            </a:pPr>
            <a:r>
              <a:rPr lang="en-US" altLang="zh-CN" sz="2400" kern="100" dirty="0">
                <a:latin typeface="Calibri" panose="020F0502020204030204" pitchFamily="34" charset="0"/>
                <a:cs typeface="Calibri" panose="020F0502020204030204" pitchFamily="34" charset="0"/>
                <a:sym typeface="+mn-ea"/>
              </a:rPr>
              <a:t>3. What is her parents’ attitude toward reading? _______.</a:t>
            </a:r>
            <a:endParaRPr lang="en-US" altLang="zh-CN" sz="2400" kern="100" dirty="0">
              <a:latin typeface="Calibri" panose="020F0502020204030204" pitchFamily="34" charset="0"/>
              <a:cs typeface="Calibri" panose="020F0502020204030204" pitchFamily="34" charset="0"/>
            </a:endParaRPr>
          </a:p>
          <a:p>
            <a:pPr marL="457200" indent="-457200" algn="just">
              <a:lnSpc>
                <a:spcPct val="114000"/>
              </a:lnSpc>
              <a:buAutoNum type="alphaUcPeriod"/>
            </a:pPr>
            <a:r>
              <a:rPr lang="en-US" altLang="zh-CN" sz="2400" kern="100" dirty="0">
                <a:latin typeface="Calibri" panose="020F0502020204030204" pitchFamily="34" charset="0"/>
                <a:cs typeface="Calibri" panose="020F0502020204030204" pitchFamily="34" charset="0"/>
                <a:sym typeface="+mn-ea"/>
              </a:rPr>
              <a:t>One should read for the mere purpose of reading.              </a:t>
            </a:r>
            <a:endParaRPr lang="en-US" altLang="zh-CN" sz="2400" kern="100" dirty="0">
              <a:latin typeface="Calibri" panose="020F0502020204030204" pitchFamily="34" charset="0"/>
              <a:cs typeface="Calibri" panose="020F0502020204030204" pitchFamily="34" charset="0"/>
            </a:endParaRPr>
          </a:p>
          <a:p>
            <a:pPr marL="457200" indent="-457200" algn="just">
              <a:lnSpc>
                <a:spcPct val="114000"/>
              </a:lnSpc>
              <a:buAutoNum type="alphaUcPeriod"/>
            </a:pPr>
            <a:r>
              <a:rPr lang="en-US" altLang="zh-CN" sz="2400" kern="100" dirty="0">
                <a:latin typeface="Calibri" panose="020F0502020204030204" pitchFamily="34" charset="0"/>
                <a:cs typeface="Calibri" panose="020F0502020204030204" pitchFamily="34" charset="0"/>
                <a:sym typeface="+mn-ea"/>
              </a:rPr>
              <a:t> One should have a practical purpose while reading. </a:t>
            </a:r>
            <a:endParaRPr lang="en-US" altLang="zh-CN" sz="2400" kern="100" dirty="0">
              <a:latin typeface="Calibri" panose="020F0502020204030204" pitchFamily="34" charset="0"/>
              <a:cs typeface="Calibri" panose="020F0502020204030204" pitchFamily="34" charset="0"/>
            </a:endParaRPr>
          </a:p>
          <a:p>
            <a:pPr marL="457200" indent="-457200" algn="just">
              <a:lnSpc>
                <a:spcPct val="114000"/>
              </a:lnSpc>
              <a:buAutoNum type="alphaUcPeriod"/>
            </a:pPr>
            <a:r>
              <a:rPr lang="en-US" altLang="zh-CN" sz="2400" kern="100" dirty="0">
                <a:latin typeface="Calibri" panose="020F0502020204030204" pitchFamily="34" charset="0"/>
                <a:cs typeface="Calibri" panose="020F0502020204030204" pitchFamily="34" charset="0"/>
                <a:sym typeface="+mn-ea"/>
              </a:rPr>
              <a:t> One should read many books and travel to many places. </a:t>
            </a:r>
            <a:endParaRPr lang="en-US" altLang="zh-CN" sz="2400" kern="100" dirty="0">
              <a:latin typeface="Calibri" panose="020F0502020204030204" pitchFamily="34" charset="0"/>
              <a:cs typeface="Calibri" panose="020F0502020204030204" pitchFamily="34" charset="0"/>
            </a:endParaRPr>
          </a:p>
          <a:p>
            <a:pPr marL="457200" indent="-457200" algn="just">
              <a:lnSpc>
                <a:spcPct val="114000"/>
              </a:lnSpc>
              <a:buAutoNum type="alphaUcPeriod"/>
            </a:pPr>
            <a:r>
              <a:rPr lang="en-US" altLang="zh-CN" sz="2400" kern="100" dirty="0">
                <a:latin typeface="Calibri" panose="020F0502020204030204" pitchFamily="34" charset="0"/>
                <a:cs typeface="Calibri" panose="020F0502020204030204" pitchFamily="34" charset="0"/>
                <a:sym typeface="+mn-ea"/>
              </a:rPr>
              <a:t> One should remember something after reading a book. </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11" name="文本框 10"/>
          <p:cNvSpPr txBox="1"/>
          <p:nvPr/>
        </p:nvSpPr>
        <p:spPr>
          <a:xfrm>
            <a:off x="1552033" y="1491852"/>
            <a:ext cx="2771140" cy="460375"/>
          </a:xfrm>
          <a:prstGeom prst="rect">
            <a:avLst/>
          </a:prstGeom>
          <a:noFill/>
        </p:spPr>
        <p:txBody>
          <a:bodyPr wrap="none" rtlCol="0">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sym typeface="+mn-ea"/>
              </a:rPr>
              <a:t>Text Comprehension</a:t>
            </a:r>
            <a:endParaRPr lang="zh-CN" altLang="en-US" sz="2400" b="1" dirty="0">
              <a:effectLst/>
              <a:latin typeface="Times New Roman" panose="02020603050405020304" pitchFamily="18" charset="0"/>
              <a:ea typeface="宋体" panose="02010600030101010101" pitchFamily="2" charset="-122"/>
            </a:endParaRPr>
          </a:p>
        </p:txBody>
      </p:sp>
      <p:pic>
        <p:nvPicPr>
          <p:cNvPr id="13" name="图片 12"/>
          <p:cNvPicPr>
            <a:picLocks noChangeAspect="1"/>
          </p:cNvPicPr>
          <p:nvPr/>
        </p:nvPicPr>
        <p:blipFill>
          <a:blip r:embed="rId2"/>
          <a:stretch>
            <a:fillRect/>
          </a:stretch>
        </p:blipFill>
        <p:spPr>
          <a:xfrm>
            <a:off x="911097" y="1457764"/>
            <a:ext cx="640936" cy="562294"/>
          </a:xfrm>
          <a:prstGeom prst="rect">
            <a:avLst/>
          </a:prstGeom>
        </p:spPr>
      </p:pic>
      <p:sp>
        <p:nvSpPr>
          <p:cNvPr id="14" name="文本框 13"/>
          <p:cNvSpPr txBox="1"/>
          <p:nvPr/>
        </p:nvSpPr>
        <p:spPr>
          <a:xfrm>
            <a:off x="7162258" y="2796770"/>
            <a:ext cx="403225" cy="460375"/>
          </a:xfrm>
          <a:prstGeom prst="rect">
            <a:avLst/>
          </a:prstGeom>
          <a:noFill/>
        </p:spPr>
        <p:txBody>
          <a:bodyPr wrap="none" rtlCol="0">
            <a:spAutoFit/>
          </a:bodyPr>
          <a:lstStyle/>
          <a:p>
            <a:pPr algn="l"/>
            <a:r>
              <a:rPr lang="en-US" sz="2400" b="1" dirty="0">
                <a:solidFill>
                  <a:srgbClr val="C00000"/>
                </a:solidFill>
                <a:effectLst/>
                <a:latin typeface="Times New Roman" panose="02020603050405020304" pitchFamily="18" charset="0"/>
                <a:ea typeface="宋体" panose="02010600030101010101" pitchFamily="2" charset="-122"/>
              </a:rPr>
              <a:t>A</a:t>
            </a:r>
          </a:p>
        </p:txBody>
      </p:sp>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954107"/>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Text Analysis</a:t>
            </a:r>
          </a:p>
          <a:p>
            <a:pPr marL="342900" indent="-342900">
              <a:buFont typeface="Wingdings" panose="05000000000000000000" pitchFamily="2" charset="2"/>
              <a:buChar char="u"/>
            </a:pPr>
            <a:endParaRPr lang="en-US" altLang="zh-CN" sz="2800" b="1" dirty="0">
              <a:solidFill>
                <a:srgbClr val="00B050"/>
              </a:solidFill>
              <a:latin typeface="Bradley Hand ITC" panose="03070402050302030203" pitchFamily="66" charset="0"/>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691341" y="1640560"/>
            <a:ext cx="11810078" cy="910377"/>
          </a:xfrm>
          <a:prstGeom prst="rect">
            <a:avLst/>
          </a:prstGeom>
          <a:noFill/>
        </p:spPr>
        <p:txBody>
          <a:bodyPr wrap="square">
            <a:spAutoFit/>
          </a:bodyPr>
          <a:lstStyle/>
          <a:p>
            <a:pPr algn="l">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l">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10" name="文本框 9"/>
          <p:cNvSpPr txBox="1"/>
          <p:nvPr/>
        </p:nvSpPr>
        <p:spPr>
          <a:xfrm>
            <a:off x="691515" y="1977390"/>
            <a:ext cx="10877550" cy="3456305"/>
          </a:xfrm>
          <a:prstGeom prst="rect">
            <a:avLst/>
          </a:prstGeom>
          <a:noFill/>
        </p:spPr>
        <p:txBody>
          <a:bodyPr wrap="square">
            <a:spAutoFit/>
          </a:bodyPr>
          <a:lstStyle/>
          <a:p>
            <a:pPr>
              <a:lnSpc>
                <a:spcPct val="114000"/>
              </a:lnSpc>
            </a:pP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sym typeface="+mn-ea"/>
              </a:rPr>
              <a:t>Choose the best answer according to your understanding of the text.</a:t>
            </a:r>
          </a:p>
          <a:p>
            <a:pPr>
              <a:lnSpc>
                <a:spcPct val="114000"/>
              </a:lnSpc>
            </a:pPr>
            <a:endParaRPr lang="zh-CN" altLang="zh-CN" sz="2400" dirty="0">
              <a:solidFill>
                <a:srgbClr val="0070C0"/>
              </a:solidFill>
              <a:effectLst/>
              <a:latin typeface="Calibri" panose="020F0502020204030204" pitchFamily="34" charset="0"/>
              <a:ea typeface="等线" panose="02010600030101010101" pitchFamily="2" charset="-122"/>
              <a:cs typeface="Calibri" panose="020F0502020204030204" pitchFamily="34" charset="0"/>
            </a:endParaRPr>
          </a:p>
          <a:p>
            <a:pPr algn="just">
              <a:lnSpc>
                <a:spcPct val="114000"/>
              </a:lnSpc>
            </a:pPr>
            <a:r>
              <a:rPr lang="en-US" altLang="zh-CN" sz="2400" kern="100" dirty="0">
                <a:latin typeface="Calibri" panose="020F0502020204030204" pitchFamily="34" charset="0"/>
                <a:cs typeface="Calibri" panose="020F0502020204030204" pitchFamily="34" charset="0"/>
                <a:sym typeface="+mn-ea"/>
              </a:rPr>
              <a:t>4 Which of the following DOES NOT explain why the author bought books when she went to college? _______. </a:t>
            </a:r>
            <a:endParaRPr lang="zh-CN" altLang="zh-CN" sz="2400" kern="100" dirty="0">
              <a:latin typeface="Calibri" panose="020F0502020204030204" pitchFamily="34" charset="0"/>
              <a:cs typeface="Calibri" panose="020F0502020204030204" pitchFamily="34" charset="0"/>
            </a:endParaRPr>
          </a:p>
          <a:p>
            <a:pPr marL="180340" indent="266700" algn="just">
              <a:lnSpc>
                <a:spcPct val="114000"/>
              </a:lnSpc>
            </a:pPr>
            <a:r>
              <a:rPr lang="en-US" altLang="zh-CN" sz="2400" kern="100" dirty="0">
                <a:latin typeface="Calibri" panose="020F0502020204030204" pitchFamily="34" charset="0"/>
                <a:cs typeface="Calibri" panose="020F0502020204030204" pitchFamily="34" charset="0"/>
                <a:sym typeface="+mn-ea"/>
              </a:rPr>
              <a:t>A. She wanted to own books instead of borrowing them. </a:t>
            </a:r>
            <a:endParaRPr lang="en-US" altLang="zh-CN" sz="2400" kern="100" dirty="0">
              <a:latin typeface="Calibri" panose="020F0502020204030204" pitchFamily="34" charset="0"/>
              <a:cs typeface="Calibri" panose="020F0502020204030204" pitchFamily="34" charset="0"/>
            </a:endParaRPr>
          </a:p>
          <a:p>
            <a:pPr marL="180340" indent="266700" algn="just">
              <a:lnSpc>
                <a:spcPct val="114000"/>
              </a:lnSpc>
            </a:pPr>
            <a:r>
              <a:rPr lang="en-US" altLang="zh-CN" sz="2400" kern="100" dirty="0">
                <a:latin typeface="Calibri" panose="020F0502020204030204" pitchFamily="34" charset="0"/>
                <a:cs typeface="Calibri" panose="020F0502020204030204" pitchFamily="34" charset="0"/>
                <a:sym typeface="+mn-ea"/>
              </a:rPr>
              <a:t>B. She would like to keep the books she had read. </a:t>
            </a:r>
            <a:endParaRPr lang="en-US" altLang="zh-CN" sz="2400" kern="100" dirty="0">
              <a:latin typeface="Calibri" panose="020F0502020204030204" pitchFamily="34" charset="0"/>
              <a:cs typeface="Calibri" panose="020F0502020204030204" pitchFamily="34" charset="0"/>
            </a:endParaRPr>
          </a:p>
          <a:p>
            <a:pPr marL="180340" indent="266700" algn="just">
              <a:lnSpc>
                <a:spcPct val="114000"/>
              </a:lnSpc>
            </a:pPr>
            <a:r>
              <a:rPr lang="en-US" altLang="zh-CN" sz="2400" kern="100" dirty="0">
                <a:latin typeface="Calibri" panose="020F0502020204030204" pitchFamily="34" charset="0"/>
                <a:cs typeface="Calibri" panose="020F0502020204030204" pitchFamily="34" charset="0"/>
                <a:sym typeface="+mn-ea"/>
              </a:rPr>
              <a:t>C. She wanted to use the books for her research work. </a:t>
            </a:r>
            <a:endParaRPr lang="en-US" altLang="zh-CN" sz="2400" kern="100" dirty="0">
              <a:latin typeface="Calibri" panose="020F0502020204030204" pitchFamily="34" charset="0"/>
              <a:cs typeface="Calibri" panose="020F0502020204030204" pitchFamily="34" charset="0"/>
            </a:endParaRPr>
          </a:p>
          <a:p>
            <a:pPr marL="180340" indent="266700" algn="just">
              <a:lnSpc>
                <a:spcPct val="114000"/>
              </a:lnSpc>
            </a:pPr>
            <a:r>
              <a:rPr lang="en-US" altLang="zh-CN" sz="2400" kern="100" dirty="0">
                <a:latin typeface="Calibri" panose="020F0502020204030204" pitchFamily="34" charset="0"/>
                <a:cs typeface="Calibri" panose="020F0502020204030204" pitchFamily="34" charset="0"/>
                <a:sym typeface="+mn-ea"/>
              </a:rPr>
              <a:t>D. She couldn’t help buying books when visiting a bookstore. </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11" name="文本框 10"/>
          <p:cNvSpPr txBox="1"/>
          <p:nvPr/>
        </p:nvSpPr>
        <p:spPr>
          <a:xfrm>
            <a:off x="1552033" y="1491852"/>
            <a:ext cx="2771140" cy="460375"/>
          </a:xfrm>
          <a:prstGeom prst="rect">
            <a:avLst/>
          </a:prstGeom>
          <a:noFill/>
        </p:spPr>
        <p:txBody>
          <a:bodyPr wrap="none" rtlCol="0">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sym typeface="+mn-ea"/>
              </a:rPr>
              <a:t>Text Comprehension</a:t>
            </a:r>
            <a:endParaRPr lang="zh-CN" altLang="en-US" sz="2400" b="1" dirty="0">
              <a:effectLst/>
              <a:latin typeface="Times New Roman" panose="02020603050405020304" pitchFamily="18" charset="0"/>
              <a:ea typeface="宋体" panose="02010600030101010101" pitchFamily="2" charset="-122"/>
            </a:endParaRPr>
          </a:p>
        </p:txBody>
      </p:sp>
      <p:pic>
        <p:nvPicPr>
          <p:cNvPr id="13" name="图片 12"/>
          <p:cNvPicPr>
            <a:picLocks noChangeAspect="1"/>
          </p:cNvPicPr>
          <p:nvPr/>
        </p:nvPicPr>
        <p:blipFill>
          <a:blip r:embed="rId2"/>
          <a:stretch>
            <a:fillRect/>
          </a:stretch>
        </p:blipFill>
        <p:spPr>
          <a:xfrm>
            <a:off x="911097" y="1457764"/>
            <a:ext cx="640936" cy="562294"/>
          </a:xfrm>
          <a:prstGeom prst="rect">
            <a:avLst/>
          </a:prstGeom>
        </p:spPr>
      </p:pic>
      <p:sp>
        <p:nvSpPr>
          <p:cNvPr id="14" name="文本框 13"/>
          <p:cNvSpPr txBox="1"/>
          <p:nvPr/>
        </p:nvSpPr>
        <p:spPr>
          <a:xfrm>
            <a:off x="3187158" y="3224760"/>
            <a:ext cx="403225" cy="460375"/>
          </a:xfrm>
          <a:prstGeom prst="rect">
            <a:avLst/>
          </a:prstGeom>
          <a:noFill/>
        </p:spPr>
        <p:txBody>
          <a:bodyPr wrap="none" rtlCol="0">
            <a:spAutoFit/>
          </a:bodyPr>
          <a:lstStyle/>
          <a:p>
            <a:pPr algn="l"/>
            <a:r>
              <a:rPr lang="en-US" sz="2400" b="1" dirty="0">
                <a:solidFill>
                  <a:srgbClr val="C00000"/>
                </a:solidFill>
                <a:effectLst/>
                <a:latin typeface="Times New Roman" panose="02020603050405020304" pitchFamily="18" charset="0"/>
                <a:ea typeface="宋体" panose="02010600030101010101" pitchFamily="2" charset="-122"/>
              </a:rPr>
              <a:t>C</a:t>
            </a:r>
          </a:p>
        </p:txBody>
      </p:sp>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Text Analysis</a:t>
            </a: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691341" y="1640560"/>
            <a:ext cx="11810078" cy="910377"/>
          </a:xfrm>
          <a:prstGeom prst="rect">
            <a:avLst/>
          </a:prstGeom>
          <a:noFill/>
        </p:spPr>
        <p:txBody>
          <a:bodyPr wrap="square">
            <a:spAutoFit/>
          </a:bodyPr>
          <a:lstStyle/>
          <a:p>
            <a:pPr algn="l">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l">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10" name="文本框 9"/>
          <p:cNvSpPr txBox="1"/>
          <p:nvPr/>
        </p:nvSpPr>
        <p:spPr>
          <a:xfrm>
            <a:off x="691515" y="1977390"/>
            <a:ext cx="10877550" cy="3035935"/>
          </a:xfrm>
          <a:prstGeom prst="rect">
            <a:avLst/>
          </a:prstGeom>
          <a:noFill/>
        </p:spPr>
        <p:txBody>
          <a:bodyPr wrap="square">
            <a:spAutoFit/>
          </a:bodyPr>
          <a:lstStyle/>
          <a:p>
            <a:pPr>
              <a:lnSpc>
                <a:spcPct val="114000"/>
              </a:lnSpc>
            </a:pPr>
            <a:r>
              <a:rPr lang="en-US" altLang="zh-CN" sz="2400" i="1" dirty="0">
                <a:solidFill>
                  <a:srgbClr val="0070C0"/>
                </a:solidFill>
                <a:effectLst/>
                <a:latin typeface="Calibri" panose="020F0502020204030204" pitchFamily="34" charset="0"/>
                <a:ea typeface="宋体" panose="02010600030101010101" pitchFamily="2" charset="-122"/>
                <a:cs typeface="Calibri" panose="020F0502020204030204" pitchFamily="34" charset="0"/>
                <a:sym typeface="+mn-ea"/>
              </a:rPr>
              <a:t>Choose the best answer according to your understanding of the text.</a:t>
            </a:r>
          </a:p>
          <a:p>
            <a:pPr>
              <a:lnSpc>
                <a:spcPct val="114000"/>
              </a:lnSpc>
            </a:pPr>
            <a:endParaRPr lang="zh-CN" altLang="zh-CN" sz="2400" dirty="0">
              <a:solidFill>
                <a:srgbClr val="0070C0"/>
              </a:solidFill>
              <a:effectLst/>
              <a:latin typeface="Calibri" panose="020F0502020204030204" pitchFamily="34" charset="0"/>
              <a:ea typeface="等线" panose="02010600030101010101" pitchFamily="2" charset="-122"/>
              <a:cs typeface="Calibri" panose="020F0502020204030204" pitchFamily="34" charset="0"/>
            </a:endParaRPr>
          </a:p>
          <a:p>
            <a:pPr marL="180340" indent="-180340" algn="just">
              <a:lnSpc>
                <a:spcPct val="114000"/>
              </a:lnSpc>
            </a:pPr>
            <a:r>
              <a:rPr lang="en-US" altLang="zh-CN" sz="2400" kern="100" dirty="0">
                <a:latin typeface="Calibri" panose="020F0502020204030204" pitchFamily="34" charset="0"/>
                <a:cs typeface="Calibri" panose="020F0502020204030204" pitchFamily="34" charset="0"/>
                <a:sym typeface="+mn-ea"/>
              </a:rPr>
              <a:t>5. For the author, the library means a place _______.</a:t>
            </a:r>
            <a:endParaRPr lang="en-US" altLang="zh-CN" sz="2400" kern="100" dirty="0">
              <a:latin typeface="Calibri" panose="020F0502020204030204" pitchFamily="34" charset="0"/>
              <a:cs typeface="Calibri" panose="020F0502020204030204" pitchFamily="34" charset="0"/>
            </a:endParaRPr>
          </a:p>
          <a:p>
            <a:pPr algn="just">
              <a:lnSpc>
                <a:spcPct val="114000"/>
              </a:lnSpc>
            </a:pPr>
            <a:r>
              <a:rPr lang="en-US" altLang="zh-CN" sz="2400" dirty="0">
                <a:latin typeface="Calibri" panose="020F0502020204030204" pitchFamily="34" charset="0"/>
                <a:cs typeface="Calibri" panose="020F0502020204030204" pitchFamily="34" charset="0"/>
                <a:sym typeface="+mn-ea"/>
              </a:rPr>
              <a:t>A. where she gains knowledge and does her research work </a:t>
            </a:r>
            <a:endParaRPr lang="en-US" altLang="zh-CN" sz="2400" dirty="0">
              <a:latin typeface="Calibri" panose="020F0502020204030204" pitchFamily="34" charset="0"/>
              <a:cs typeface="Calibri" panose="020F0502020204030204" pitchFamily="34" charset="0"/>
            </a:endParaRPr>
          </a:p>
          <a:p>
            <a:pPr algn="just">
              <a:lnSpc>
                <a:spcPct val="114000"/>
              </a:lnSpc>
            </a:pPr>
            <a:r>
              <a:rPr lang="en-US" altLang="zh-CN" sz="2400" dirty="0">
                <a:latin typeface="Calibri" panose="020F0502020204030204" pitchFamily="34" charset="0"/>
                <a:cs typeface="Calibri" panose="020F0502020204030204" pitchFamily="34" charset="0"/>
                <a:sym typeface="+mn-ea"/>
              </a:rPr>
              <a:t>B. where she and her mother spent their lovely moments </a:t>
            </a:r>
            <a:endParaRPr lang="en-US" altLang="zh-CN" sz="2400" dirty="0">
              <a:latin typeface="Calibri" panose="020F0502020204030204" pitchFamily="34" charset="0"/>
              <a:cs typeface="Calibri" panose="020F0502020204030204" pitchFamily="34" charset="0"/>
            </a:endParaRPr>
          </a:p>
          <a:p>
            <a:pPr algn="just">
              <a:lnSpc>
                <a:spcPct val="114000"/>
              </a:lnSpc>
            </a:pPr>
            <a:r>
              <a:rPr lang="en-US" altLang="zh-CN" sz="2400" dirty="0">
                <a:latin typeface="Calibri" panose="020F0502020204030204" pitchFamily="34" charset="0"/>
                <a:cs typeface="Calibri" panose="020F0502020204030204" pitchFamily="34" charset="0"/>
                <a:sym typeface="+mn-ea"/>
              </a:rPr>
              <a:t>C. which reminds her of the Depression era </a:t>
            </a:r>
            <a:endParaRPr lang="en-US" altLang="zh-CN" sz="2400" dirty="0">
              <a:latin typeface="Calibri" panose="020F0502020204030204" pitchFamily="34" charset="0"/>
              <a:cs typeface="Calibri" panose="020F0502020204030204" pitchFamily="34" charset="0"/>
            </a:endParaRPr>
          </a:p>
          <a:p>
            <a:pPr algn="just">
              <a:lnSpc>
                <a:spcPct val="114000"/>
              </a:lnSpc>
            </a:pPr>
            <a:r>
              <a:rPr lang="en-US" altLang="zh-CN" sz="2400" dirty="0">
                <a:latin typeface="Calibri" panose="020F0502020204030204" pitchFamily="34" charset="0"/>
                <a:cs typeface="Calibri" panose="020F0502020204030204" pitchFamily="34" charset="0"/>
                <a:sym typeface="+mn-ea"/>
              </a:rPr>
              <a:t>D. which brings back her sweet memories</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11" name="文本框 10"/>
          <p:cNvSpPr txBox="1"/>
          <p:nvPr/>
        </p:nvSpPr>
        <p:spPr>
          <a:xfrm>
            <a:off x="1552033" y="1491852"/>
            <a:ext cx="2771140" cy="460375"/>
          </a:xfrm>
          <a:prstGeom prst="rect">
            <a:avLst/>
          </a:prstGeom>
          <a:noFill/>
        </p:spPr>
        <p:txBody>
          <a:bodyPr wrap="none" rtlCol="0">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sym typeface="+mn-ea"/>
              </a:rPr>
              <a:t>Text Comprehension</a:t>
            </a:r>
            <a:endParaRPr lang="zh-CN" altLang="en-US" sz="2400" b="1" dirty="0">
              <a:effectLst/>
              <a:latin typeface="Times New Roman" panose="02020603050405020304" pitchFamily="18" charset="0"/>
              <a:ea typeface="宋体" panose="02010600030101010101" pitchFamily="2" charset="-122"/>
            </a:endParaRPr>
          </a:p>
        </p:txBody>
      </p:sp>
      <p:pic>
        <p:nvPicPr>
          <p:cNvPr id="13" name="图片 12"/>
          <p:cNvPicPr>
            <a:picLocks noChangeAspect="1"/>
          </p:cNvPicPr>
          <p:nvPr/>
        </p:nvPicPr>
        <p:blipFill>
          <a:blip r:embed="rId2"/>
          <a:stretch>
            <a:fillRect/>
          </a:stretch>
        </p:blipFill>
        <p:spPr>
          <a:xfrm>
            <a:off x="911097" y="1457764"/>
            <a:ext cx="640936" cy="562294"/>
          </a:xfrm>
          <a:prstGeom prst="rect">
            <a:avLst/>
          </a:prstGeom>
        </p:spPr>
      </p:pic>
      <p:sp>
        <p:nvSpPr>
          <p:cNvPr id="14" name="文本框 13"/>
          <p:cNvSpPr txBox="1"/>
          <p:nvPr/>
        </p:nvSpPr>
        <p:spPr>
          <a:xfrm>
            <a:off x="6550753" y="2792960"/>
            <a:ext cx="403225" cy="460375"/>
          </a:xfrm>
          <a:prstGeom prst="rect">
            <a:avLst/>
          </a:prstGeom>
          <a:noFill/>
        </p:spPr>
        <p:txBody>
          <a:bodyPr wrap="none" rtlCol="0">
            <a:spAutoFit/>
          </a:bodyPr>
          <a:lstStyle/>
          <a:p>
            <a:pPr algn="l"/>
            <a:r>
              <a:rPr lang="en-US" sz="2400" b="1" dirty="0">
                <a:solidFill>
                  <a:srgbClr val="C00000"/>
                </a:solidFill>
                <a:effectLst/>
                <a:latin typeface="Times New Roman" panose="02020603050405020304" pitchFamily="18" charset="0"/>
                <a:ea typeface="宋体" panose="02010600030101010101" pitchFamily="2" charset="-122"/>
              </a:rPr>
              <a:t>D</a:t>
            </a:r>
          </a:p>
        </p:txBody>
      </p:sp>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13" name="文本框 12"/>
          <p:cNvSpPr txBox="1"/>
          <p:nvPr/>
        </p:nvSpPr>
        <p:spPr>
          <a:xfrm>
            <a:off x="831850" y="1775460"/>
            <a:ext cx="10620375" cy="3876675"/>
          </a:xfrm>
          <a:prstGeom prst="rect">
            <a:avLst/>
          </a:prstGeom>
          <a:noFill/>
        </p:spPr>
        <p:txBody>
          <a:bodyPr wrap="square" rtlCol="0">
            <a:spAutoFit/>
          </a:bodyPr>
          <a:lstStyle/>
          <a:p>
            <a:pPr indent="0" algn="just">
              <a:lnSpc>
                <a:spcPct val="114000"/>
              </a:lnSpc>
              <a:buNone/>
            </a:pPr>
            <a:r>
              <a:rPr lang="en-US" altLang="zh-CN" sz="2400" kern="100" dirty="0">
                <a:latin typeface="Calibri" panose="020F0502020204030204" pitchFamily="34" charset="0"/>
                <a:cs typeface="Calibri" panose="020F0502020204030204" pitchFamily="34" charset="0"/>
                <a:sym typeface="+mn-ea"/>
              </a:rPr>
              <a:t>1. The word “library” derives from the Latin liber meaning “book”. The origin of libraries lies in the keeping of written records, a practice that dates at least to the 3rd millennium BC in Babylonia. The first libraries as repositories of books were those of the Greek temples and those established in conjunction with the Greek schools of philosophy in the 4th century BC. In China, the earliest “library” was the imperial repository called “</a:t>
            </a:r>
            <a:r>
              <a:rPr lang="zh-CN" altLang="en-US" sz="2200" kern="100" dirty="0">
                <a:latin typeface="微软雅黑" panose="020B0503020204020204" charset="-122"/>
                <a:ea typeface="微软雅黑" panose="020B0503020204020204" charset="-122"/>
                <a:cs typeface="Calibri" panose="020F0502020204030204" pitchFamily="34" charset="0"/>
                <a:sym typeface="+mn-ea"/>
              </a:rPr>
              <a:t>盟府</a:t>
            </a:r>
            <a:r>
              <a:rPr lang="zh-CN" altLang="en-US" sz="2400" kern="100" dirty="0">
                <a:latin typeface="Calibri" panose="020F0502020204030204" pitchFamily="34" charset="0"/>
                <a:cs typeface="Calibri" panose="020F0502020204030204" pitchFamily="34" charset="0"/>
                <a:sym typeface="+mn-ea"/>
              </a:rPr>
              <a:t> ” </a:t>
            </a:r>
            <a:r>
              <a:rPr lang="en-US" altLang="zh-CN" sz="2400" kern="100" dirty="0">
                <a:latin typeface="Calibri" panose="020F0502020204030204" pitchFamily="34" charset="0"/>
                <a:cs typeface="Calibri" panose="020F0502020204030204" pitchFamily="34" charset="0"/>
                <a:sym typeface="+mn-ea"/>
              </a:rPr>
              <a:t>of the Zhou Dynasty (1046 BC . 256 BC) where treaties, maps, and other records related to the imperial family were kept. The first modern public library in China is called “Jiangnan Library” (</a:t>
            </a:r>
            <a:r>
              <a:rPr lang="zh-CN" altLang="en-US" sz="2200" kern="100" dirty="0">
                <a:latin typeface="微软雅黑" panose="020B0503020204020204" charset="-122"/>
                <a:ea typeface="微软雅黑" panose="020B0503020204020204" charset="-122"/>
                <a:cs typeface="Calibri" panose="020F0502020204030204" pitchFamily="34" charset="0"/>
                <a:sym typeface="+mn-ea"/>
              </a:rPr>
              <a:t>江南图书馆</a:t>
            </a:r>
            <a:r>
              <a:rPr lang="zh-CN" altLang="en-US" sz="2400" kern="100" dirty="0">
                <a:latin typeface="Calibri" panose="020F0502020204030204" pitchFamily="34" charset="0"/>
                <a:cs typeface="Calibri" panose="020F0502020204030204" pitchFamily="34" charset="0"/>
                <a:sym typeface="+mn-ea"/>
              </a:rPr>
              <a:t> </a:t>
            </a:r>
            <a:r>
              <a:rPr lang="en-US" altLang="zh-CN" sz="2400" kern="100" dirty="0">
                <a:latin typeface="Calibri" panose="020F0502020204030204" pitchFamily="34" charset="0"/>
                <a:cs typeface="Calibri" panose="020F0502020204030204" pitchFamily="34" charset="0"/>
                <a:sym typeface="+mn-ea"/>
              </a:rPr>
              <a:t>) built in the 33rd year (1907) of the </a:t>
            </a:r>
            <a:r>
              <a:rPr lang="en-US" altLang="zh-CN" sz="2400" kern="100" dirty="0" err="1">
                <a:latin typeface="Calibri" panose="020F0502020204030204" pitchFamily="34" charset="0"/>
                <a:cs typeface="Calibri" panose="020F0502020204030204" pitchFamily="34" charset="0"/>
                <a:sym typeface="+mn-ea"/>
              </a:rPr>
              <a:t>Guangxu</a:t>
            </a:r>
            <a:r>
              <a:rPr lang="en-US" altLang="zh-CN" sz="2400" kern="100" dirty="0">
                <a:latin typeface="Calibri" panose="020F0502020204030204" pitchFamily="34" charset="0"/>
                <a:cs typeface="Calibri" panose="020F0502020204030204" pitchFamily="34" charset="0"/>
                <a:sym typeface="+mn-ea"/>
              </a:rPr>
              <a:t> Reign of Qing Dynasty (1636 . 1912). </a:t>
            </a:r>
            <a:endParaRPr lang="zh-CN" altLang="en-US" sz="240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14" name="动作按钮: 后退或前一项 13">
            <a:hlinkClick r:id="" action="ppaction://hlinkshowjump?jump=previousslide" highlightClick="1"/>
          </p:cNvPr>
          <p:cNvSpPr/>
          <p:nvPr/>
        </p:nvSpPr>
        <p:spPr>
          <a:xfrm>
            <a:off x="11241157" y="5802678"/>
            <a:ext cx="467139" cy="523192"/>
          </a:xfrm>
          <a:prstGeom prst="actionButtonBackPrevious">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4" name="文本框 3"/>
          <p:cNvSpPr txBox="1"/>
          <p:nvPr/>
        </p:nvSpPr>
        <p:spPr>
          <a:xfrm>
            <a:off x="6972742" y="578965"/>
            <a:ext cx="4457700" cy="523220"/>
          </a:xfrm>
          <a:prstGeom prst="rect">
            <a:avLst/>
          </a:prstGeom>
          <a:noFill/>
          <a:ln w="15875" cap="flat" cmpd="sng" algn="ctr">
            <a:noFill/>
            <a:prstDash val="solid"/>
          </a:ln>
          <a:effectLst/>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rPr>
              <a:t>Cultural Background</a:t>
            </a:r>
          </a:p>
        </p:txBody>
      </p:sp>
    </p:spTree>
  </p:cSld>
  <p:clrMapOvr>
    <a:masterClrMapping/>
  </p:clrMapOvr>
  <p:transition>
    <p:random/>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3281411"/>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pPr>
              <a:lnSpc>
                <a:spcPct val="114000"/>
              </a:lnSpc>
            </a:pPr>
            <a:r>
              <a:rPr lang="en-US" altLang="zh-CN" sz="2400" dirty="0">
                <a:latin typeface="Calibri" panose="020F0502020204030204" pitchFamily="34" charset="0"/>
                <a:cs typeface="Calibri" panose="020F0502020204030204" pitchFamily="34" charset="0"/>
                <a:sym typeface="+mn-ea"/>
              </a:rPr>
              <a:t>1.  </a:t>
            </a:r>
            <a:r>
              <a:rPr lang="en-US" altLang="zh-CN" sz="2400" b="1" dirty="0">
                <a:latin typeface="Calibri" panose="020F0502020204030204" pitchFamily="34" charset="0"/>
                <a:cs typeface="Calibri" panose="020F0502020204030204" pitchFamily="34" charset="0"/>
                <a:sym typeface="+mn-ea"/>
              </a:rPr>
              <a:t>The library might have been the first place that I was ever given independence. (Para 1) </a:t>
            </a:r>
            <a:endParaRPr lang="en-US" altLang="zh-CN" sz="2400" b="1" dirty="0">
              <a:latin typeface="Calibri" panose="020F0502020204030204" pitchFamily="34" charset="0"/>
              <a:cs typeface="Calibri" panose="020F0502020204030204" pitchFamily="34" charset="0"/>
            </a:endParaRPr>
          </a:p>
          <a:p>
            <a:pPr>
              <a:lnSpc>
                <a:spcPct val="114000"/>
              </a:lnSpc>
            </a:pPr>
            <a:r>
              <a:rPr lang="en-US" altLang="zh-CN" sz="2400" dirty="0">
                <a:solidFill>
                  <a:srgbClr val="FF0000"/>
                </a:solidFill>
                <a:latin typeface="Calibri" panose="020F0502020204030204" pitchFamily="34" charset="0"/>
                <a:cs typeface="Calibri" panose="020F0502020204030204" pitchFamily="34" charset="0"/>
                <a:sym typeface="+mn-ea"/>
              </a:rPr>
              <a:t>might have been</a:t>
            </a:r>
            <a:r>
              <a:rPr lang="en-US" altLang="zh-CN" sz="2400" dirty="0">
                <a:latin typeface="Calibri" panose="020F0502020204030204" pitchFamily="34" charset="0"/>
                <a:cs typeface="Calibri" panose="020F0502020204030204" pitchFamily="34" charset="0"/>
                <a:sym typeface="+mn-ea"/>
              </a:rPr>
              <a:t>: used to talk about the possibility that something happened in the past </a:t>
            </a:r>
            <a:endParaRPr lang="en-US" altLang="zh-CN" sz="2400" dirty="0">
              <a:latin typeface="Calibri" panose="020F0502020204030204" pitchFamily="34" charset="0"/>
              <a:cs typeface="Calibri" panose="020F0502020204030204" pitchFamily="34" charset="0"/>
            </a:endParaRPr>
          </a:p>
          <a:p>
            <a:pPr>
              <a:lnSpc>
                <a:spcPct val="114000"/>
              </a:lnSpc>
            </a:pPr>
            <a:r>
              <a:rPr lang="en-US" altLang="zh-CN" sz="2400" dirty="0">
                <a:latin typeface="Calibri" panose="020F0502020204030204" pitchFamily="34" charset="0"/>
                <a:cs typeface="Calibri" panose="020F0502020204030204" pitchFamily="34" charset="0"/>
                <a:sym typeface="+mn-ea"/>
              </a:rPr>
              <a:t>e.g. Ann didn’t answer my call. She might have been very busy. </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6" name="文本框 5"/>
          <p:cNvSpPr txBox="1"/>
          <p:nvPr/>
        </p:nvSpPr>
        <p:spPr>
          <a:xfrm>
            <a:off x="6972742" y="578965"/>
            <a:ext cx="4457700" cy="521970"/>
          </a:xfrm>
          <a:prstGeom prst="rect">
            <a:avLst/>
          </a:prstGeom>
          <a:noFill/>
          <a:ln w="15875" cap="flat" cmpd="sng" algn="ctr">
            <a:noFill/>
            <a:prstDash val="solid"/>
          </a:ln>
          <a:effectLst/>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Text Analysis</a:t>
            </a:r>
          </a:p>
        </p:txBody>
      </p:sp>
    </p:spTree>
  </p:cSld>
  <p:clrMapOvr>
    <a:masterClrMapping/>
  </p:clrMapOvr>
  <p:transition>
    <p:random/>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2860398"/>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pPr>
              <a:lnSpc>
                <a:spcPct val="114000"/>
              </a:lnSpc>
            </a:pPr>
            <a:r>
              <a:rPr lang="en-US" altLang="zh-CN" sz="2400" dirty="0">
                <a:latin typeface="Calibri" panose="020F0502020204030204" pitchFamily="34" charset="0"/>
                <a:cs typeface="Calibri" panose="020F0502020204030204" pitchFamily="34" charset="0"/>
                <a:sym typeface="+mn-ea"/>
              </a:rPr>
              <a:t>2. ... the librarian pulled out each date card and, with a loud </a:t>
            </a:r>
            <a:r>
              <a:rPr lang="en-US" altLang="zh-CN" sz="2400" dirty="0">
                <a:solidFill>
                  <a:srgbClr val="FF0000"/>
                </a:solidFill>
                <a:latin typeface="Calibri" panose="020F0502020204030204" pitchFamily="34" charset="0"/>
                <a:cs typeface="Calibri" panose="020F0502020204030204" pitchFamily="34" charset="0"/>
                <a:sym typeface="+mn-ea"/>
              </a:rPr>
              <a:t>chunk-chunk</a:t>
            </a:r>
            <a:r>
              <a:rPr lang="en-US" altLang="zh-CN" sz="2400" dirty="0">
                <a:latin typeface="Calibri" panose="020F0502020204030204" pitchFamily="34" charset="0"/>
                <a:cs typeface="Calibri" panose="020F0502020204030204" pitchFamily="34" charset="0"/>
                <a:sym typeface="+mn-ea"/>
              </a:rPr>
              <a:t>, stamped a crooked due date on it ... (Para 1) </a:t>
            </a:r>
            <a:endParaRPr lang="en-US" altLang="zh-CN" sz="2400" dirty="0">
              <a:latin typeface="Calibri" panose="020F0502020204030204" pitchFamily="34" charset="0"/>
              <a:cs typeface="Calibri" panose="020F0502020204030204" pitchFamily="34" charset="0"/>
            </a:endParaRPr>
          </a:p>
          <a:p>
            <a:pPr>
              <a:lnSpc>
                <a:spcPct val="114000"/>
              </a:lnSpc>
            </a:pPr>
            <a:r>
              <a:rPr lang="en-US" altLang="zh-CN" sz="2400" dirty="0">
                <a:solidFill>
                  <a:srgbClr val="FF0000"/>
                </a:solidFill>
                <a:latin typeface="Calibri" panose="020F0502020204030204" pitchFamily="34" charset="0"/>
                <a:cs typeface="Calibri" panose="020F0502020204030204" pitchFamily="34" charset="0"/>
                <a:sym typeface="+mn-ea"/>
              </a:rPr>
              <a:t>Paraphrase</a:t>
            </a:r>
            <a:r>
              <a:rPr lang="en-US" altLang="zh-CN" sz="2400" dirty="0">
                <a:latin typeface="Calibri" panose="020F0502020204030204" pitchFamily="34" charset="0"/>
                <a:cs typeface="Calibri" panose="020F0502020204030204" pitchFamily="34" charset="0"/>
                <a:sym typeface="+mn-ea"/>
              </a:rPr>
              <a:t>: ... the librarian took out every date card and used a seal to print hastily a date by which the book should be returned, making loud rhythmic sounds. </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6" name="文本框 5"/>
          <p:cNvSpPr txBox="1"/>
          <p:nvPr/>
        </p:nvSpPr>
        <p:spPr>
          <a:xfrm>
            <a:off x="6972742" y="578965"/>
            <a:ext cx="4457700" cy="521970"/>
          </a:xfrm>
          <a:prstGeom prst="rect">
            <a:avLst/>
          </a:prstGeom>
          <a:noFill/>
          <a:ln w="15875" cap="flat" cmpd="sng" algn="ctr">
            <a:noFill/>
            <a:prstDash val="solid"/>
          </a:ln>
          <a:effectLst/>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Text Analysis</a:t>
            </a:r>
          </a:p>
        </p:txBody>
      </p:sp>
    </p:spTree>
  </p:cSld>
  <p:clrMapOvr>
    <a:masterClrMapping/>
  </p:clrMapOvr>
  <p:transition>
    <p:random/>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2439386"/>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pPr>
              <a:lnSpc>
                <a:spcPct val="114000"/>
              </a:lnSpc>
            </a:pPr>
            <a:r>
              <a:rPr lang="en-US" altLang="zh-CN" sz="2400" dirty="0">
                <a:sym typeface="+mn-ea"/>
              </a:rPr>
              <a:t>3. </a:t>
            </a:r>
            <a:r>
              <a:rPr lang="en-US" altLang="zh-CN" sz="2400" b="1" dirty="0">
                <a:sym typeface="+mn-ea"/>
              </a:rPr>
              <a:t>Our visits were never long enough for me—the library was so bountiful. (Para 2</a:t>
            </a:r>
            <a:r>
              <a:rPr lang="en-US" altLang="zh-CN" sz="2400" dirty="0">
                <a:sym typeface="+mn-ea"/>
              </a:rPr>
              <a:t>) </a:t>
            </a:r>
            <a:endParaRPr lang="en-US" altLang="zh-CN" sz="2400" dirty="0"/>
          </a:p>
          <a:p>
            <a:pPr>
              <a:lnSpc>
                <a:spcPct val="114000"/>
              </a:lnSpc>
            </a:pPr>
            <a:r>
              <a:rPr lang="en-US" altLang="zh-CN" sz="2400" dirty="0">
                <a:solidFill>
                  <a:srgbClr val="FF0000"/>
                </a:solidFill>
                <a:sym typeface="+mn-ea"/>
              </a:rPr>
              <a:t>Paraphrase</a:t>
            </a:r>
            <a:r>
              <a:rPr lang="en-US" altLang="zh-CN" sz="2400" dirty="0">
                <a:sym typeface="+mn-ea"/>
              </a:rPr>
              <a:t>: I always thought our visits to the library were so short because I could not have enough time to read the books there, which were so many. </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6" name="文本框 5"/>
          <p:cNvSpPr txBox="1"/>
          <p:nvPr/>
        </p:nvSpPr>
        <p:spPr>
          <a:xfrm>
            <a:off x="6972742" y="578965"/>
            <a:ext cx="4457700" cy="521970"/>
          </a:xfrm>
          <a:prstGeom prst="rect">
            <a:avLst/>
          </a:prstGeom>
          <a:noFill/>
          <a:ln w="15875" cap="flat" cmpd="sng" algn="ctr">
            <a:noFill/>
            <a:prstDash val="solid"/>
          </a:ln>
          <a:effectLst/>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Text Analysis</a:t>
            </a:r>
          </a:p>
        </p:txBody>
      </p:sp>
    </p:spTree>
  </p:cSld>
  <p:clrMapOvr>
    <a:masterClrMapping/>
  </p:clrMapOvr>
  <p:transition>
    <p:random/>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3281411"/>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pPr>
              <a:lnSpc>
                <a:spcPct val="114000"/>
              </a:lnSpc>
            </a:pPr>
            <a:r>
              <a:rPr lang="en-US" altLang="zh-CN" sz="2400" dirty="0">
                <a:sym typeface="+mn-ea"/>
              </a:rPr>
              <a:t>4. </a:t>
            </a:r>
            <a:r>
              <a:rPr lang="en-US" altLang="zh-CN" sz="2400" b="1" dirty="0">
                <a:sym typeface="+mn-ea"/>
              </a:rPr>
              <a:t>Those trips were dreamy, frictionless interludes that promised I would leave richer than I arrived. (Para 2) </a:t>
            </a:r>
            <a:endParaRPr lang="en-US" altLang="zh-CN" sz="2400" b="1" dirty="0"/>
          </a:p>
          <a:p>
            <a:pPr>
              <a:lnSpc>
                <a:spcPct val="114000"/>
              </a:lnSpc>
            </a:pPr>
            <a:r>
              <a:rPr lang="en-US" altLang="zh-CN" sz="2400" dirty="0">
                <a:solidFill>
                  <a:srgbClr val="FF0000"/>
                </a:solidFill>
                <a:sym typeface="+mn-ea"/>
              </a:rPr>
              <a:t>Paraphrase</a:t>
            </a:r>
            <a:r>
              <a:rPr lang="en-US" altLang="zh-CN" sz="2400" dirty="0">
                <a:sym typeface="+mn-ea"/>
              </a:rPr>
              <a:t>: The trips to the library were quite joyous moments. It seemed to guarantee that every time I left the library, I would become richer with what I had gained there. </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pic>
        <p:nvPicPr>
          <p:cNvPr id="5" name="图片 4"/>
          <p:cNvPicPr>
            <a:picLocks noChangeAspect="1"/>
          </p:cNvPicPr>
          <p:nvPr/>
        </p:nvPicPr>
        <p:blipFill>
          <a:blip r:embed="rId3"/>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4"/>
            <a:stretch>
              <a:fillRect/>
            </a:stretch>
          </p:blipFill>
          <p:spPr>
            <a:xfrm>
              <a:off x="1635" y="568"/>
              <a:ext cx="1538" cy="1537"/>
            </a:xfrm>
            <a:prstGeom prst="rect">
              <a:avLst/>
            </a:prstGeom>
            <a:noFill/>
            <a:ln w="9525">
              <a:noFill/>
            </a:ln>
          </p:spPr>
        </p:pic>
      </p:grpSp>
      <p:sp>
        <p:nvSpPr>
          <p:cNvPr id="6" name="文本框 5"/>
          <p:cNvSpPr txBox="1"/>
          <p:nvPr/>
        </p:nvSpPr>
        <p:spPr>
          <a:xfrm>
            <a:off x="6972742" y="578965"/>
            <a:ext cx="4457700" cy="521970"/>
          </a:xfrm>
          <a:prstGeom prst="rect">
            <a:avLst/>
          </a:prstGeom>
          <a:noFill/>
          <a:ln w="15875" cap="flat" cmpd="sng" algn="ctr">
            <a:noFill/>
            <a:prstDash val="solid"/>
          </a:ln>
          <a:effectLst/>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Text Analysis</a:t>
            </a:r>
          </a:p>
        </p:txBody>
      </p:sp>
    </p:spTree>
  </p:cSld>
  <p:clrMapOvr>
    <a:masterClrMapping/>
  </p:clrMapOvr>
  <p:transition>
    <p:random/>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3211328"/>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pPr>
              <a:lnSpc>
                <a:spcPct val="110000"/>
              </a:lnSpc>
            </a:pPr>
            <a:r>
              <a:rPr lang="en-US" altLang="zh-CN" sz="2400" dirty="0">
                <a:sym typeface="+mn-ea"/>
              </a:rPr>
              <a:t>5. </a:t>
            </a:r>
            <a:r>
              <a:rPr lang="en-US" altLang="zh-CN" sz="2400" b="1" dirty="0">
                <a:sym typeface="+mn-ea"/>
              </a:rPr>
              <a:t>On the way home, I loved having the books stacked on my lap, pressing me under their solid, warm weight, their Mylar covers sticking to my thighs. (Para 2) </a:t>
            </a:r>
            <a:endParaRPr lang="en-US" altLang="zh-CN" sz="2400" b="1" dirty="0"/>
          </a:p>
          <a:p>
            <a:pPr>
              <a:lnSpc>
                <a:spcPct val="110000"/>
              </a:lnSpc>
            </a:pPr>
            <a:r>
              <a:rPr lang="en-US" altLang="zh-CN" sz="2400" dirty="0">
                <a:solidFill>
                  <a:srgbClr val="FF0000"/>
                </a:solidFill>
                <a:sym typeface="+mn-ea"/>
              </a:rPr>
              <a:t>Mylar</a:t>
            </a:r>
            <a:r>
              <a:rPr lang="en-US" altLang="zh-CN" sz="2400" dirty="0">
                <a:sym typeface="+mn-ea"/>
              </a:rPr>
              <a:t>: a type of very thin plastic, used to wrap up and protect things</a:t>
            </a:r>
            <a:endParaRPr lang="en-US" altLang="zh-CN" sz="2400" dirty="0"/>
          </a:p>
          <a:p>
            <a:pPr>
              <a:lnSpc>
                <a:spcPct val="110000"/>
              </a:lnSpc>
            </a:pPr>
            <a:r>
              <a:rPr lang="en-US" altLang="zh-CN" sz="2400" dirty="0">
                <a:solidFill>
                  <a:srgbClr val="FF0000"/>
                </a:solidFill>
                <a:sym typeface="+mn-ea"/>
              </a:rPr>
              <a:t>Paraphrase</a:t>
            </a:r>
            <a:r>
              <a:rPr lang="en-US" altLang="zh-CN" sz="2400" dirty="0">
                <a:sym typeface="+mn-ea"/>
              </a:rPr>
              <a:t>: I like to put the books on my lap and hold them tightly. The covers of the books clung to my legs so closely that I could even feel the warmth of the books. </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6" name="文本框 5"/>
          <p:cNvSpPr txBox="1"/>
          <p:nvPr/>
        </p:nvSpPr>
        <p:spPr>
          <a:xfrm>
            <a:off x="6972742" y="578965"/>
            <a:ext cx="4457700" cy="521970"/>
          </a:xfrm>
          <a:prstGeom prst="rect">
            <a:avLst/>
          </a:prstGeom>
          <a:noFill/>
          <a:ln w="15875" cap="flat" cmpd="sng" algn="ctr">
            <a:noFill/>
            <a:prstDash val="solid"/>
          </a:ln>
          <a:effectLst/>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Text Analysis</a:t>
            </a:r>
          </a:p>
        </p:txBody>
      </p:sp>
    </p:spTree>
  </p:cSld>
  <p:clrMapOvr>
    <a:masterClrMapping/>
  </p:clrMapOvr>
  <p:transition>
    <p:random/>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2398798"/>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pPr>
              <a:lnSpc>
                <a:spcPct val="110000"/>
              </a:lnSpc>
            </a:pPr>
            <a:r>
              <a:rPr lang="en-US" altLang="zh-CN" sz="2400" dirty="0">
                <a:sym typeface="+mn-ea"/>
              </a:rPr>
              <a:t>6. </a:t>
            </a:r>
            <a:r>
              <a:rPr lang="en-US" altLang="zh-CN" sz="2400" b="1" dirty="0">
                <a:sym typeface="+mn-ea"/>
              </a:rPr>
              <a:t>It was such a thrill leaving a place with things you hadn’t paid for ... (Para 2) </a:t>
            </a:r>
            <a:endParaRPr lang="en-US" altLang="zh-CN" sz="2400" b="1" dirty="0"/>
          </a:p>
          <a:p>
            <a:pPr>
              <a:lnSpc>
                <a:spcPct val="110000"/>
              </a:lnSpc>
            </a:pPr>
            <a:r>
              <a:rPr lang="en-US" altLang="zh-CN" sz="2400" dirty="0">
                <a:solidFill>
                  <a:srgbClr val="FF0000"/>
                </a:solidFill>
                <a:sym typeface="+mn-ea"/>
              </a:rPr>
              <a:t>Grammar</a:t>
            </a:r>
            <a:r>
              <a:rPr lang="en-US" altLang="zh-CN" sz="2400" dirty="0">
                <a:sym typeface="+mn-ea"/>
              </a:rPr>
              <a:t>: “it” in this sentence functions as a </a:t>
            </a:r>
            <a:r>
              <a:rPr lang="en-US" altLang="zh-CN" sz="2400" b="1" dirty="0">
                <a:sym typeface="+mn-ea"/>
              </a:rPr>
              <a:t>formal subject</a:t>
            </a:r>
            <a:r>
              <a:rPr lang="en-US" altLang="zh-CN" sz="2400" dirty="0">
                <a:sym typeface="+mn-ea"/>
              </a:rPr>
              <a:t>, while the real subject is “leaving a place ... ”</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6" name="文本框 5"/>
          <p:cNvSpPr txBox="1"/>
          <p:nvPr/>
        </p:nvSpPr>
        <p:spPr>
          <a:xfrm>
            <a:off x="6972742" y="578965"/>
            <a:ext cx="4457700" cy="954107"/>
          </a:xfrm>
          <a:prstGeom prst="rect">
            <a:avLst/>
          </a:prstGeom>
          <a:noFill/>
          <a:ln w="15875" cap="flat" cmpd="sng" algn="ctr">
            <a:noFill/>
            <a:prstDash val="solid"/>
          </a:ln>
          <a:effectLst/>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Text Analysis</a:t>
            </a:r>
          </a:p>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Tree>
  </p:cSld>
  <p:clrMapOvr>
    <a:masterClrMapping/>
  </p:clrMapOvr>
  <p:transition>
    <p:random/>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3211328"/>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pPr>
              <a:lnSpc>
                <a:spcPct val="110000"/>
              </a:lnSpc>
            </a:pPr>
            <a:r>
              <a:rPr lang="en-US" altLang="zh-CN" sz="2400" dirty="0">
                <a:latin typeface="Calibri" panose="020F0502020204030204" pitchFamily="34" charset="0"/>
                <a:cs typeface="Calibri" panose="020F0502020204030204" pitchFamily="34" charset="0"/>
                <a:sym typeface="+mn-ea"/>
              </a:rPr>
              <a:t>7. </a:t>
            </a:r>
            <a:r>
              <a:rPr lang="en-US" altLang="zh-CN" sz="2400" b="1" dirty="0">
                <a:latin typeface="Calibri" panose="020F0502020204030204" pitchFamily="34" charset="0"/>
                <a:cs typeface="Calibri" panose="020F0502020204030204" pitchFamily="34" charset="0"/>
                <a:sym typeface="+mn-ea"/>
              </a:rPr>
              <a:t>... and the trip unfolded exactly as it used to, with all the same beats and pauses and comments and reveries, the same pensive rhythm. (Para 3) </a:t>
            </a:r>
            <a:endParaRPr lang="en-US" altLang="zh-CN" sz="2400" b="1" dirty="0">
              <a:latin typeface="Calibri" panose="020F0502020204030204" pitchFamily="34" charset="0"/>
              <a:cs typeface="Calibri" panose="020F0502020204030204" pitchFamily="34" charset="0"/>
            </a:endParaRPr>
          </a:p>
          <a:p>
            <a:pPr>
              <a:lnSpc>
                <a:spcPct val="110000"/>
              </a:lnSpc>
            </a:pPr>
            <a:r>
              <a:rPr lang="en-US" altLang="zh-CN" sz="2400" dirty="0">
                <a:solidFill>
                  <a:srgbClr val="FF0000"/>
                </a:solidFill>
                <a:latin typeface="Calibri" panose="020F0502020204030204" pitchFamily="34" charset="0"/>
                <a:cs typeface="Calibri" panose="020F0502020204030204" pitchFamily="34" charset="0"/>
                <a:sym typeface="+mn-ea"/>
              </a:rPr>
              <a:t>Paraphrase</a:t>
            </a:r>
            <a:r>
              <a:rPr lang="en-US" altLang="zh-CN" sz="2400" dirty="0">
                <a:latin typeface="Calibri" panose="020F0502020204030204" pitchFamily="34" charset="0"/>
                <a:cs typeface="Calibri" panose="020F0502020204030204" pitchFamily="34" charset="0"/>
                <a:sym typeface="+mn-ea"/>
              </a:rPr>
              <a:t>: ... and the trip was the same as it was in my childhood, and we followed exactly the same paces and experienced the same joy— reading and thinking in a quiet way. </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6" name="文本框 5"/>
          <p:cNvSpPr txBox="1"/>
          <p:nvPr/>
        </p:nvSpPr>
        <p:spPr>
          <a:xfrm>
            <a:off x="6972742" y="578965"/>
            <a:ext cx="4457700" cy="521970"/>
          </a:xfrm>
          <a:prstGeom prst="rect">
            <a:avLst/>
          </a:prstGeom>
          <a:noFill/>
          <a:ln w="15875" cap="flat" cmpd="sng" algn="ctr">
            <a:noFill/>
            <a:prstDash val="solid"/>
          </a:ln>
          <a:effectLst/>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Text Analysis</a:t>
            </a:r>
          </a:p>
        </p:txBody>
      </p:sp>
    </p:spTree>
  </p:cSld>
  <p:clrMapOvr>
    <a:masterClrMapping/>
  </p:clrMapOvr>
  <p:transition>
    <p:random/>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2805063"/>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pPr>
              <a:lnSpc>
                <a:spcPct val="110000"/>
              </a:lnSpc>
            </a:pPr>
            <a:r>
              <a:rPr lang="en-US" altLang="zh-CN" sz="2400" dirty="0">
                <a:latin typeface="Calibri" panose="020F0502020204030204" pitchFamily="34" charset="0"/>
                <a:cs typeface="Calibri" panose="020F0502020204030204" pitchFamily="34" charset="0"/>
                <a:sym typeface="+mn-ea"/>
              </a:rPr>
              <a:t>8. </a:t>
            </a:r>
            <a:r>
              <a:rPr lang="en-US" altLang="zh-CN" sz="2400" b="1" dirty="0">
                <a:latin typeface="Calibri" panose="020F0502020204030204" pitchFamily="34" charset="0"/>
                <a:cs typeface="Calibri" panose="020F0502020204030204" pitchFamily="34" charset="0"/>
                <a:sym typeface="+mn-ea"/>
              </a:rPr>
              <a:t>My mother died two years ago, and since then, when I miss her, I like to picture us in the car together ... (Para 3) </a:t>
            </a:r>
            <a:endParaRPr lang="en-US" altLang="zh-CN" sz="2400" b="1" dirty="0">
              <a:latin typeface="Calibri" panose="020F0502020204030204" pitchFamily="34" charset="0"/>
              <a:cs typeface="Calibri" panose="020F0502020204030204" pitchFamily="34" charset="0"/>
            </a:endParaRPr>
          </a:p>
          <a:p>
            <a:pPr>
              <a:lnSpc>
                <a:spcPct val="110000"/>
              </a:lnSpc>
            </a:pPr>
            <a:r>
              <a:rPr lang="en-US" altLang="zh-CN" sz="2400" dirty="0">
                <a:solidFill>
                  <a:srgbClr val="FF0000"/>
                </a:solidFill>
                <a:latin typeface="Calibri" panose="020F0502020204030204" pitchFamily="34" charset="0"/>
                <a:cs typeface="Calibri" panose="020F0502020204030204" pitchFamily="34" charset="0"/>
                <a:sym typeface="+mn-ea"/>
              </a:rPr>
              <a:t>picture</a:t>
            </a:r>
            <a:r>
              <a:rPr lang="en-US" altLang="zh-CN" sz="2400" dirty="0">
                <a:latin typeface="Calibri" panose="020F0502020204030204" pitchFamily="34" charset="0"/>
                <a:cs typeface="Calibri" panose="020F0502020204030204" pitchFamily="34" charset="0"/>
                <a:sym typeface="+mn-ea"/>
              </a:rPr>
              <a:t>: to imagine </a:t>
            </a:r>
            <a:endParaRPr lang="en-US" altLang="zh-CN" sz="2400" dirty="0">
              <a:latin typeface="Calibri" panose="020F0502020204030204" pitchFamily="34" charset="0"/>
              <a:cs typeface="Calibri" panose="020F0502020204030204" pitchFamily="34" charset="0"/>
            </a:endParaRPr>
          </a:p>
          <a:p>
            <a:pPr>
              <a:lnSpc>
                <a:spcPct val="110000"/>
              </a:lnSpc>
            </a:pPr>
            <a:r>
              <a:rPr lang="en-US" altLang="zh-CN" sz="2400" dirty="0">
                <a:latin typeface="Calibri" panose="020F0502020204030204" pitchFamily="34" charset="0"/>
                <a:cs typeface="Calibri" panose="020F0502020204030204" pitchFamily="34" charset="0"/>
                <a:sym typeface="+mn-ea"/>
              </a:rPr>
              <a:t>e.g. We found it hard to picture him as the father of teenage sons. </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6" name="文本框 5"/>
          <p:cNvSpPr txBox="1"/>
          <p:nvPr/>
        </p:nvSpPr>
        <p:spPr>
          <a:xfrm>
            <a:off x="6972742" y="578965"/>
            <a:ext cx="4457700" cy="521970"/>
          </a:xfrm>
          <a:prstGeom prst="rect">
            <a:avLst/>
          </a:prstGeom>
          <a:noFill/>
          <a:ln w="15875" cap="flat" cmpd="sng" algn="ctr">
            <a:noFill/>
            <a:prstDash val="solid"/>
          </a:ln>
          <a:effectLst/>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Text Analysis</a:t>
            </a:r>
          </a:p>
        </p:txBody>
      </p:sp>
    </p:spTree>
  </p:cSld>
  <p:clrMapOvr>
    <a:masterClrMapping/>
  </p:clrMapOvr>
  <p:transition>
    <p:random/>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2805063"/>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pPr>
              <a:lnSpc>
                <a:spcPct val="110000"/>
              </a:lnSpc>
            </a:pPr>
            <a:r>
              <a:rPr lang="en-US" altLang="zh-CN" sz="2400" b="1" dirty="0">
                <a:latin typeface="Calibri" panose="020F0502020204030204" pitchFamily="34" charset="0"/>
                <a:cs typeface="Calibri" panose="020F0502020204030204" pitchFamily="34" charset="0"/>
                <a:sym typeface="+mn-ea"/>
              </a:rPr>
              <a:t>9. You shouldn’t read it in order to have an object that had to be housed and looked after forever, a memento of the purpose for which it was obtained. (Para 4) </a:t>
            </a:r>
            <a:endParaRPr lang="en-US" altLang="zh-CN" sz="2400" b="1" dirty="0">
              <a:latin typeface="Calibri" panose="020F0502020204030204" pitchFamily="34" charset="0"/>
              <a:cs typeface="Calibri" panose="020F0502020204030204" pitchFamily="34" charset="0"/>
            </a:endParaRPr>
          </a:p>
          <a:p>
            <a:pPr>
              <a:lnSpc>
                <a:spcPct val="110000"/>
              </a:lnSpc>
            </a:pPr>
            <a:r>
              <a:rPr lang="en-US" altLang="zh-CN" sz="2400" dirty="0">
                <a:solidFill>
                  <a:srgbClr val="FF0000"/>
                </a:solidFill>
                <a:latin typeface="Calibri" panose="020F0502020204030204" pitchFamily="34" charset="0"/>
                <a:cs typeface="Calibri" panose="020F0502020204030204" pitchFamily="34" charset="0"/>
                <a:sym typeface="+mn-ea"/>
              </a:rPr>
              <a:t>Paraphrase</a:t>
            </a:r>
            <a:r>
              <a:rPr lang="en-US" altLang="zh-CN" sz="2400" dirty="0">
                <a:latin typeface="Calibri" panose="020F0502020204030204" pitchFamily="34" charset="0"/>
                <a:cs typeface="Calibri" panose="020F0502020204030204" pitchFamily="34" charset="0"/>
                <a:sym typeface="+mn-ea"/>
              </a:rPr>
              <a:t>: The purpose for you to read a book is not to own the book, store it and take care of it forever. Books are not the souvenirs that remind you of obtaining them. </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6" name="文本框 5"/>
          <p:cNvSpPr txBox="1"/>
          <p:nvPr/>
        </p:nvSpPr>
        <p:spPr>
          <a:xfrm>
            <a:off x="6972742" y="578965"/>
            <a:ext cx="4457700" cy="521970"/>
          </a:xfrm>
          <a:prstGeom prst="rect">
            <a:avLst/>
          </a:prstGeom>
          <a:noFill/>
          <a:ln w="15875" cap="flat" cmpd="sng" algn="ctr">
            <a:noFill/>
            <a:prstDash val="solid"/>
          </a:ln>
          <a:effectLst/>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Text Analysis</a:t>
            </a:r>
          </a:p>
        </p:txBody>
      </p:sp>
    </p:spTree>
  </p:cSld>
  <p:clrMapOvr>
    <a:masterClrMapping/>
  </p:clrMapOvr>
  <p:transition>
    <p:random/>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2860398"/>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dirty="0">
                <a:latin typeface="Calibri" panose="020F0502020204030204" pitchFamily="34" charset="0"/>
                <a:cs typeface="Calibri" panose="020F0502020204030204" pitchFamily="34" charset="0"/>
                <a:sym typeface="+mn-ea"/>
              </a:rPr>
              <a:t>10. </a:t>
            </a:r>
            <a:r>
              <a:rPr lang="en-US" altLang="zh-CN" sz="2400" b="1" dirty="0">
                <a:latin typeface="Calibri" panose="020F0502020204030204" pitchFamily="34" charset="0"/>
                <a:cs typeface="Calibri" panose="020F0502020204030204" pitchFamily="34" charset="0"/>
                <a:sym typeface="+mn-ea"/>
              </a:rPr>
              <a:t>... but their Depression-era mentality adhered stubbornly to certain economies, ... (Para 5) </a:t>
            </a:r>
            <a:endParaRPr lang="en-US" altLang="zh-CN" sz="2400" b="1" dirty="0">
              <a:latin typeface="Calibri" panose="020F0502020204030204" pitchFamily="34" charset="0"/>
              <a:cs typeface="Calibri" panose="020F0502020204030204" pitchFamily="34" charset="0"/>
            </a:endParaRPr>
          </a:p>
          <a:p>
            <a:pPr algn="just">
              <a:lnSpc>
                <a:spcPct val="114000"/>
              </a:lnSpc>
            </a:pPr>
            <a:r>
              <a:rPr lang="en-US" altLang="zh-CN" sz="2400" dirty="0">
                <a:solidFill>
                  <a:srgbClr val="FF0000"/>
                </a:solidFill>
                <a:latin typeface="Calibri" panose="020F0502020204030204" pitchFamily="34" charset="0"/>
                <a:cs typeface="Calibri" panose="020F0502020204030204" pitchFamily="34" charset="0"/>
                <a:sym typeface="+mn-ea"/>
              </a:rPr>
              <a:t>Paraphrase</a:t>
            </a:r>
            <a:r>
              <a:rPr lang="en-US" altLang="zh-CN" sz="2400" dirty="0">
                <a:latin typeface="Calibri" panose="020F0502020204030204" pitchFamily="34" charset="0"/>
                <a:cs typeface="Calibri" panose="020F0502020204030204" pitchFamily="34" charset="0"/>
                <a:sym typeface="+mn-ea"/>
              </a:rPr>
              <a:t>: ... but their experience during the Depression era helped them develop the awareness to stick determinedly to being thrifty ... </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6" name="文本框 5"/>
          <p:cNvSpPr txBox="1"/>
          <p:nvPr/>
        </p:nvSpPr>
        <p:spPr>
          <a:xfrm>
            <a:off x="6972742" y="578965"/>
            <a:ext cx="4457700" cy="521970"/>
          </a:xfrm>
          <a:prstGeom prst="rect">
            <a:avLst/>
          </a:prstGeom>
          <a:noFill/>
          <a:ln w="15875" cap="flat" cmpd="sng" algn="ctr">
            <a:noFill/>
            <a:prstDash val="solid"/>
          </a:ln>
          <a:effectLst/>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buFont typeface="Wingdings" panose="05000000000000000000" pitchFamily="2" charset="2"/>
              <a:buChar char="u"/>
            </a:pPr>
            <a:r>
              <a:rPr lang="en-US" altLang="zh-CN" sz="2800" b="1" dirty="0">
                <a:solidFill>
                  <a:srgbClr val="00B050"/>
                </a:solidFill>
                <a:latin typeface="Bradley Hand ITC" panose="03070402050302030203" pitchFamily="66" charset="0"/>
                <a:cs typeface="Calibri" panose="020F0502020204030204" pitchFamily="34" charset="0"/>
              </a:rPr>
              <a:t>Text Analysis</a:t>
            </a:r>
          </a:p>
        </p:txBody>
      </p:sp>
    </p:spTree>
  </p:cSld>
  <p:clrMapOvr>
    <a:masterClrMapping/>
  </p:clrMapOvr>
  <p:transition>
    <p:random/>
  </p:transition>
</p:sld>
</file>

<file path=ppt/tags/tag1.xml><?xml version="1.0" encoding="utf-8"?>
<p:tagLst xmlns:a="http://schemas.openxmlformats.org/drawingml/2006/main" xmlns:r="http://schemas.openxmlformats.org/officeDocument/2006/relationships" xmlns:p="http://schemas.openxmlformats.org/presentationml/2006/main">
  <p:tag name="KSO_WM_SLIDE_ID" val="diagram2020857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23*540"/>
  <p:tag name="KSO_WM_SLIDE_POSITION" val="0*0"/>
  <p:tag name="KSO_WM_TAG_VERSION" val="1.0"/>
  <p:tag name="KSO_WM_BEAUTIFY_FLAG" val="#wm#"/>
  <p:tag name="KSO_WM_TEMPLATE_CATEGORY" val="diagram"/>
  <p:tag name="KSO_WM_TEMPLATE_INDEX" val="20208575"/>
  <p:tag name="KSO_WM_SLIDE_LAYOUT" val="a_b_d"/>
  <p:tag name="KSO_WM_SLIDE_LAYOUT_CNT" val="1_1_1"/>
  <p:tag name="KSO_WM_SLIDE_LAYOUT_INFO" val="{&quot;direction&quot;:1,&quot;id&quot;:&quot;2020-06-26T08:22:30&quot;,&quot;maxSize&quot;:{&quot;size1&quot;:26.300000000000001},&quot;minSize&quot;:{&quot;size1&quot;:26.300000000000001},&quot;normalSize&quot;:{&quot;size1&quot;:26.300000000000001},&quot;subLayout&quot;:[{&quot;backgroundInfo&quot;:[{&quot;bottom&quot;:0,&quot;bottomAbs&quot;:false,&quot;left&quot;:0,&quot;leftAbs&quot;:false,&quot;right&quot;:-0.094955490000000004,&quot;rightAbs&quot;:false,&quot;top&quot;:0,&quot;topAbs&quot;:false,&quot;type&quot;:&quot;leftRight&quot;}],&quot;id&quot;:&quot;2020-06-26T08:22:30&quot;,&quot;margin&quot;:{&quot;bottom&quot;:8.4670000076293945,&quot;left&quot;:1.6929999589920044,&quot;right&quot;:0.026000002399086952,&quot;top&quot;:3.3870000839233398},&quot;maxSize&quot;:{&quot;size1&quot;:35.27166861074943},&quot;minSize&quot;:{&quot;size1&quot;:25.271668610749419},&quot;normalSize&quot;:{&quot;size1&quot;:28.827224166304973},&quot;subLayout&quot;:[{&quot;id&quot;:&quot;2020-06-26T08:22:30&quot;,&quot;margin&quot;:{&quot;bottom&quot;:0.037641759961843491,&quot;left&quot;:1.6929999589920044,&quot;right&quot;:0.026000002399086952,&quot;top&quot;:3.3870000839233398},&quot;type&quot;:0},{&quot;id&quot;:&quot;2020-06-26T08:22:30&quot;,&quot;margin&quot;:{&quot;bottom&quot;:8.4670000076293945,&quot;left&quot;:1.6929999589920044,&quot;right&quot;:0.026000002399086952,&quot;top&quot;:0.032913796603679657},&quot;type&quot;:0}],&quot;type&quot;:0},{&quot;id&quot;:&quot;2020-06-26T08:22:30&quot;,&quot;margin&quot;:{&quot;bottom&quot;:2.5399999618530273,&quot;left&quot;:2.0899999141693115,&quot;right&quot;:2.5399999618530273,&quot;top&quot;:2.1170001029968262},&quot;type&quot;:0}],&quot;type&quot;:0}"/>
  <p:tag name="KSO_WM_SLIDE_BACKGROUND" val="[&quot;leftRight&quot;]"/>
  <p:tag name="KSO_WM_SLIDE_RATIO" val="1.777778"/>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FILLPROP" val="[[{&quot;fill_id&quot;:&quot;95c973fcd6134020a63a4180aebd3213&quot;,&quot;fill_align&quot;:&quot;lm&quot;,&quot;text_align&quot;:&quot;lm&quot;,&quot;text_direction&quot;:&quot;horizontal&quot;,&quot;chip_types&quot;:[&quot;header&quot;]},{&quot;fill_id&quot;:&quot;1c24f19bff6c4bd6a5f20f57a535bdbe&quot;,&quot;fill_align&quot;:&quot;cm&quot;,&quot;text_align&quot;:&quot;cm&quot;,&quot;text_direction&quot;:&quot;horizontal&quot;,&quot;chip_types&quot;:[&quot;diagram&quot;,&quot;pictext&quot;,&quot;picture&quot;,&quot;chart&quot;,&quot;table&quot;,&quot;video&quot;],&quot;support_features&quot;:[&quot;collage&quot;,&quot;carousel&quot;]}],[{&quot;fill_id&quot;:&quot;95c973fcd6134020a63a4180aebd3213&quot;,&quot;fill_align&quot;:&quot;lm&quot;,&quot;text_align&quot;:&quot;lm&quot;,&quot;text_direction&quot;:&quot;horizontal&quot;,&quot;chip_types&quot;:[&quot;text&quot;]},{&quot;fill_id&quot;:&quot;1c24f19bff6c4bd6a5f20f57a535bdbe&quot;,&quot;fill_align&quot;:&quot;cm&quot;,&quot;text_align&quot;:&quot;lm&quot;,&quot;text_direction&quot;:&quot;horizontal&quot;,&quot;chip_types&quot;:[&quot;text&quot;]}]]"/>
  <p:tag name="KSO_WM_CHIP_XID" val="5ef21358a491bb0086638bf9"/>
  <p:tag name="KSO_WM_CHIP_GROUPID" val="5ef21358a491bb0086638bf8"/>
  <p:tag name="KSO_WM_SLIDE_BK_DARK_LIGHT" val="2"/>
  <p:tag name="KSO_WM_SLIDE_BACKGROUND_TYPE" val="leftRight"/>
  <p:tag name="KSO_WM_SLIDE_SUPPORT_FEATURE_TYPE" val="3"/>
  <p:tag name="KSO_WM_TEMPLATE_ASSEMBLE_XID" val="5ef53fc4ea5a3ac527a1893c"/>
  <p:tag name="KSO_WM_TEMPLATE_ASSEMBLE_GROUPID" val="5ef53fc4ea5a3ac527a1893c"/>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8575_1*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8575"/>
  <p:tag name="KSO_WM_UNIT_VALUE" val="375"/>
  <p:tag name="KSO_WM_TEMPLATE_ASSEMBLE_XID" val="5ef53fc4ea5a3ac527a1893c"/>
  <p:tag name="KSO_WM_TEMPLATE_ASSEMBLE_GROUPID" val="5ef53fc4ea5a3ac527a1893c"/>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575_1*i*2"/>
  <p:tag name="KSO_WM_TEMPLATE_CATEGORY" val="diagram"/>
  <p:tag name="KSO_WM_TEMPLATE_INDEX" val="20208575"/>
  <p:tag name="KSO_WM_UNIT_LAYERLEVEL" val="1"/>
  <p:tag name="KSO_WM_TAG_VERSION" val="1.0"/>
  <p:tag name="KSO_WM_BEAUTIFY_FLAG" val="#wm#"/>
  <p:tag name="KSO_WM_UNIT_BLOCK" val="0"/>
  <p:tag name="KSO_WM_UNIT_SM_LIMIT_TYPE" val="1"/>
  <p:tag name="KSO_WM_UNIT_DEC_AREA_ID" val="b422f2034e864be2a6101a6a8509cec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21358a491bb0086638bf8"/>
  <p:tag name="KSO_WM_CHIP_XID" val="5ef21358a491bb0086638bf9"/>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315"/>
  <p:tag name="KSO_WM_TEMPLATE_ASSEMBLE_XID" val="5ef53fc4ea5a3ac527a1893c"/>
  <p:tag name="KSO_WM_TEMPLATE_ASSEMBLE_GROUPID" val="5ef53fc4ea5a3ac527a1893c"/>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575_1*i*3"/>
  <p:tag name="KSO_WM_TEMPLATE_CATEGORY" val="diagram"/>
  <p:tag name="KSO_WM_TEMPLATE_INDEX" val="20208575"/>
  <p:tag name="KSO_WM_UNIT_LAYERLEVEL" val="1"/>
  <p:tag name="KSO_WM_TAG_VERSION" val="1.0"/>
  <p:tag name="KSO_WM_BEAUTIFY_FLAG" val="#wm#"/>
  <p:tag name="KSO_WM_UNIT_BLOCK" val="0"/>
  <p:tag name="KSO_WM_UNIT_SM_LIMIT_TYPE" val="1"/>
  <p:tag name="KSO_WM_UNIT_DEC_AREA_ID" val="0517c0a8d4e643faac4c14e8bfee663a"/>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21358a491bb0086638bf8"/>
  <p:tag name="KSO_WM_CHIP_XID" val="5ef21358a491bb0086638bf9"/>
  <p:tag name="KSO_WM_UNIT_TEXT_FILL_FORE_SCHEMECOLOR_INDEX_BRIGHTNESS" val="0"/>
  <p:tag name="KSO_WM_UNIT_TEXT_FILL_FORE_SCHEMECOLOR_INDEX" val="2"/>
  <p:tag name="KSO_WM_UNIT_TEXT_FILL_TYPE" val="1"/>
  <p:tag name="KSO_WM_UNIT_VALUE" val="252"/>
  <p:tag name="KSO_WM_TEMPLATE_ASSEMBLE_XID" val="5ef53fc4ea5a3ac527a1893c"/>
  <p:tag name="KSO_WM_TEMPLATE_ASSEMBLE_GROUPID" val="5ef53fc4ea5a3ac527a1893c"/>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575_1*i*4"/>
  <p:tag name="KSO_WM_TEMPLATE_CATEGORY" val="diagram"/>
  <p:tag name="KSO_WM_TEMPLATE_INDEX" val="20208575"/>
  <p:tag name="KSO_WM_UNIT_LAYERLEVEL" val="1"/>
  <p:tag name="KSO_WM_TAG_VERSION" val="1.0"/>
  <p:tag name="KSO_WM_BEAUTIFY_FLAG" val="#wm#"/>
  <p:tag name="KSO_WM_UNIT_BLOCK" val="0"/>
  <p:tag name="KSO_WM_UNIT_SM_LIMIT_TYPE" val="1"/>
  <p:tag name="KSO_WM_UNIT_DEC_AREA_ID" val="758ca4e4af8c46b28d1a14bc3761a7aa"/>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21358a491bb0086638bf8"/>
  <p:tag name="KSO_WM_CHIP_XID" val="5ef21358a491bb0086638bf9"/>
  <p:tag name="KSO_WM_UNIT_LINE_FORE_SCHEMECOLOR_INDEX_BRIGHTNESS" val="0"/>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630"/>
  <p:tag name="KSO_WM_TEMPLATE_ASSEMBLE_XID" val="5ef53fc4ea5a3ac527a1893c"/>
  <p:tag name="KSO_WM_TEMPLATE_ASSEMBLE_GROUPID" val="5ef53fc4ea5a3ac527a1893c"/>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8575_1*i*5"/>
  <p:tag name="KSO_WM_TEMPLATE_CATEGORY" val="diagram"/>
  <p:tag name="KSO_WM_TEMPLATE_INDEX" val="20208575"/>
  <p:tag name="KSO_WM_UNIT_LAYERLEVEL" val="1"/>
  <p:tag name="KSO_WM_TAG_VERSION" val="1.0"/>
  <p:tag name="KSO_WM_BEAUTIFY_FLAG" val="#wm#"/>
  <p:tag name="KSO_WM_UNIT_BLOCK" val="0"/>
  <p:tag name="KSO_WM_UNIT_SM_LIMIT_TYPE" val="1"/>
  <p:tag name="KSO_WM_UNIT_DEC_AREA_ID" val="660ef649c3cd4167ac48b71d6d399a1a"/>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CHIP_GROUPID" val="5ef21358a491bb0086638bf8"/>
  <p:tag name="KSO_WM_CHIP_XID" val="5ef21358a491bb0086638bf9"/>
  <p:tag name="KSO_WM_UNIT_FILL_FORE_SCHEMECOLOR_INDEX_BRIGHTNESS" val="0"/>
  <p:tag name="KSO_WM_UNIT_FILL_FORE_SCHEMECOLOR_INDEX" val="14"/>
  <p:tag name="KSO_WM_UNIT_FILL_TYPE" val="1"/>
  <p:tag name="KSO_WM_UNIT_VALUE" val="3"/>
  <p:tag name="KSO_WM_TEMPLATE_ASSEMBLE_XID" val="5ef53fc4ea5a3ac527a1893c"/>
  <p:tag name="KSO_WM_TEMPLATE_ASSEMBLE_GROUPID" val="5ef53fc4ea5a3ac527a1893c"/>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575_1*i*6"/>
  <p:tag name="KSO_WM_TEMPLATE_CATEGORY" val="diagram"/>
  <p:tag name="KSO_WM_TEMPLATE_INDEX" val="20208575"/>
  <p:tag name="KSO_WM_UNIT_LAYERLEVEL" val="1"/>
  <p:tag name="KSO_WM_TAG_VERSION" val="1.0"/>
  <p:tag name="KSO_WM_BEAUTIFY_FLAG" val="#wm#"/>
  <p:tag name="KSO_WM_UNIT_BLOCK" val="0"/>
  <p:tag name="KSO_WM_UNIT_SM_LIMIT_TYPE" val="1"/>
  <p:tag name="KSO_WM_UNIT_DEC_AREA_ID" val="600c20734b6f4271bb27757094427133"/>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CHIP_GROUPID" val="5ef21358a491bb0086638bf8"/>
  <p:tag name="KSO_WM_CHIP_XID" val="5ef21358a491bb0086638bf9"/>
  <p:tag name="KSO_WM_UNIT_FILL_FORE_SCHEMECOLOR_INDEX_BRIGHTNESS" val="0"/>
  <p:tag name="KSO_WM_UNIT_FILL_FORE_SCHEMECOLOR_INDEX" val="14"/>
  <p:tag name="KSO_WM_UNIT_FILL_TYPE" val="1"/>
  <p:tag name="KSO_WM_UNIT_VALUE" val="3"/>
  <p:tag name="KSO_WM_TEMPLATE_ASSEMBLE_XID" val="5ef53fc4ea5a3ac527a1893c"/>
  <p:tag name="KSO_WM_TEMPLATE_ASSEMBLE_GROUPID" val="5ef53fc4ea5a3ac527a1893c"/>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8575"/>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8575"/>
</p:tagLst>
</file>

<file path=ppt/theme/theme1.xml><?xml version="1.0" encoding="utf-8"?>
<a:theme xmlns:a="http://schemas.openxmlformats.org/drawingml/2006/main" name="回顾">
  <a:themeElements>
    <a:clrScheme name="回顾">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6B9F25"/>
      </a:hlink>
      <a:folHlink>
        <a:srgbClr val="B26B02"/>
      </a:folHlink>
    </a:clrScheme>
    <a:fontScheme name="回顾">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txDef>
      <a:spPr>
        <a:noFill/>
      </a:spPr>
      <a:bodyPr wrap="square">
        <a:spAutoFit/>
      </a:bodyPr>
      <a:lstStyle>
        <a:defPPr algn="l">
          <a:defRPr sz="2400" dirty="0">
            <a:effectLst/>
            <a:latin typeface="Times New Roman" panose="02020603050405020304" pitchFamily="18" charset="0"/>
            <a:ea typeface="宋体" panose="02010600030101010101" pitchFamily="2"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164</TotalTime>
  <Words>9845</Words>
  <Application>Microsoft Office PowerPoint</Application>
  <PresentationFormat>宽屏</PresentationFormat>
  <Paragraphs>889</Paragraphs>
  <Slides>102</Slides>
  <Notes>13</Notes>
  <HiddenSlides>0</HiddenSlides>
  <MMClips>5</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102</vt:i4>
      </vt:variant>
    </vt:vector>
  </HeadingPairs>
  <TitlesOfParts>
    <vt:vector size="115" baseType="lpstr">
      <vt:lpstr>Americana XBd BT</vt:lpstr>
      <vt:lpstr>等线</vt:lpstr>
      <vt:lpstr>方正汉真广标简体</vt:lpstr>
      <vt:lpstr>微软雅黑</vt:lpstr>
      <vt:lpstr>Arial</vt:lpstr>
      <vt:lpstr>Bodoni MT Condensed</vt:lpstr>
      <vt:lpstr>Bradley Hand ITC</vt:lpstr>
      <vt:lpstr>Broadway</vt:lpstr>
      <vt:lpstr>Calibri</vt:lpstr>
      <vt:lpstr>Calibri Light</vt:lpstr>
      <vt:lpstr>Times New Roman</vt:lpstr>
      <vt:lpstr>Wingdings</vt:lpstr>
      <vt:lpstr>回顾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1 University Education</dc:title>
  <dc:creator>wgq</dc:creator>
  <cp:lastModifiedBy>wgq</cp:lastModifiedBy>
  <cp:revision>254</cp:revision>
  <dcterms:created xsi:type="dcterms:W3CDTF">2020-08-15T02:55:00Z</dcterms:created>
  <dcterms:modified xsi:type="dcterms:W3CDTF">2020-09-04T06:59:44Z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